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4"/>
  </p:sldMasterIdLst>
  <p:notesMasterIdLst>
    <p:notesMasterId r:id="rId25"/>
  </p:notesMasterIdLst>
  <p:sldIdLst>
    <p:sldId id="384" r:id="rId5"/>
    <p:sldId id="388" r:id="rId6"/>
    <p:sldId id="385" r:id="rId7"/>
    <p:sldId id="398" r:id="rId8"/>
    <p:sldId id="392" r:id="rId9"/>
    <p:sldId id="396" r:id="rId10"/>
    <p:sldId id="394" r:id="rId11"/>
    <p:sldId id="400" r:id="rId12"/>
    <p:sldId id="401" r:id="rId13"/>
    <p:sldId id="389" r:id="rId14"/>
    <p:sldId id="359" r:id="rId15"/>
    <p:sldId id="362" r:id="rId16"/>
    <p:sldId id="397" r:id="rId17"/>
    <p:sldId id="265" r:id="rId18"/>
    <p:sldId id="387" r:id="rId19"/>
    <p:sldId id="310" r:id="rId20"/>
    <p:sldId id="352" r:id="rId21"/>
    <p:sldId id="395" r:id="rId22"/>
    <p:sldId id="391" r:id="rId23"/>
    <p:sldId id="382" r:id="rId24"/>
  </p:sldIdLst>
  <p:sldSz cx="9144000" cy="6858000" type="screen4x3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trl-Z" initials="C" lastIdx="12" clrIdx="0">
    <p:extLst>
      <p:ext uri="{19B8F6BF-5375-455C-9EA6-DF929625EA0E}">
        <p15:presenceInfo xmlns:p15="http://schemas.microsoft.com/office/powerpoint/2012/main" userId="Ctrl-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7E39"/>
    <a:srgbClr val="C59C35"/>
    <a:srgbClr val="631117"/>
    <a:srgbClr val="B29B38"/>
    <a:srgbClr val="78D0D2"/>
    <a:srgbClr val="2D8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8837" autoAdjust="0"/>
  </p:normalViewPr>
  <p:slideViewPr>
    <p:cSldViewPr>
      <p:cViewPr varScale="1">
        <p:scale>
          <a:sx n="62" d="100"/>
          <a:sy n="62" d="100"/>
        </p:scale>
        <p:origin x="16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C1209-CF58-4A0E-840B-5568FB69627B}" type="datetimeFigureOut">
              <a:rPr lang="sr-Latn-CS" smtClean="0"/>
              <a:t>14.11.2024.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14399"/>
            <a:ext cx="5434330" cy="4466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7075"/>
            <a:ext cx="2943596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7745" y="9427075"/>
            <a:ext cx="2943596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76691-EE81-42AE-84F7-22ED5A5818F1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76691-EE81-42AE-84F7-22ED5A5818F1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0485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BA3F1-D5DD-03E0-7DD9-86B9EDF5C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4507CA-2279-43B6-1B22-6C0AE71363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C3B8E9-E48E-D513-B349-1A5392C524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CF28E-4080-CF48-B0D0-505450A501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76691-EE81-42AE-84F7-22ED5A5818F1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1133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34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26521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69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50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12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64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3596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6007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672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48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72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14.11.2024.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553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08F1A91-D7C3-93D1-EC6A-404D67EB9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D4E25-FD05-C46E-BE1C-44AE58AB851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91680" y="908050"/>
            <a:ext cx="6264696" cy="5617293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t">
            <a:noAutofit/>
          </a:bodyPr>
          <a:lstStyle/>
          <a:p>
            <a:pPr algn="ctr" defTabSz="914400"/>
            <a:b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IZMJENE I DOPUNE  TKU-a </a:t>
            </a:r>
            <a:b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b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mogućnosti </a:t>
            </a:r>
            <a:r>
              <a:rPr lang="hr-H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ugovArAnja</a:t>
            </a: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dodatnih prava  za administrativno/računovodstveno osoblje </a:t>
            </a:r>
            <a:b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granskim kolektivnim ugovorima</a:t>
            </a:r>
            <a:endParaRPr lang="en-US" sz="2400" b="0" i="0" kern="1200" cap="all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043AF-B820-7DC8-1A48-93FA2BA9C2D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941513" y="3789363"/>
            <a:ext cx="5654823" cy="21605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 defTabSz="914400">
              <a:buNone/>
            </a:pPr>
            <a:r>
              <a:rPr lang="hr-HR" sz="3200" dirty="0"/>
              <a:t>STRUČNI SKUP UTIRUŠ</a:t>
            </a:r>
          </a:p>
          <a:p>
            <a:pPr marL="0" indent="0" algn="ctr" defTabSz="914400">
              <a:buNone/>
            </a:pPr>
            <a:r>
              <a:rPr lang="hr-HR" sz="24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ANA TUŠKAN</a:t>
            </a:r>
          </a:p>
          <a:p>
            <a:pPr marL="0" indent="0" algn="ctr" defTabSz="914400">
              <a:buNone/>
            </a:pPr>
            <a:r>
              <a:rPr lang="hr-HR" sz="24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DUBROVNIK, 15. 11. 2024.</a:t>
            </a:r>
            <a:endParaRPr lang="en-US" sz="2400" b="1" cap="all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223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B779279-5203-059A-128C-80B4B347E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72CD2F2-7BB2-CBD1-F224-C3D96325A3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9552" y="116635"/>
            <a:ext cx="8352928" cy="6129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en-US" sz="18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DODACI</a:t>
            </a:r>
            <a:r>
              <a:rPr lang="hr-HR" sz="18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PROPISANI ZAKONOM O PLAĆAMA </a:t>
            </a:r>
            <a:br>
              <a:rPr lang="hr-HR" sz="18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hr-HR" sz="18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NUŽNO JE POZNAVATI PROPISE RADI OSTVARENJA NOVIH PRAVA</a:t>
            </a:r>
            <a:endParaRPr lang="en-US" sz="18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05582-5FF2-AF89-4D6D-351593603B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9552" y="980728"/>
            <a:ext cx="8064896" cy="48245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 defTabSz="914400">
              <a:lnSpc>
                <a:spcPct val="110000"/>
              </a:lnSpc>
              <a:buNone/>
            </a:pPr>
            <a:r>
              <a:rPr lang="en-US" sz="1800" dirty="0"/>
              <a:t>V</a:t>
            </a:r>
            <a:r>
              <a:rPr lang="hr-HR" sz="1800" dirty="0"/>
              <a:t>RSTE DODATAKA KOJI SE ODNOSE NA OŠ I SŠ USTANOVE:</a:t>
            </a:r>
            <a:endParaRPr lang="en-US" sz="1800" dirty="0"/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1. </a:t>
            </a:r>
            <a:r>
              <a:rPr lang="en-US" sz="1800" dirty="0" err="1"/>
              <a:t>dodatak</a:t>
            </a:r>
            <a:r>
              <a:rPr lang="en-US" sz="1800" dirty="0"/>
              <a:t> za </a:t>
            </a:r>
            <a:r>
              <a:rPr lang="en-US" sz="1800" dirty="0" err="1"/>
              <a:t>radni</a:t>
            </a:r>
            <a:r>
              <a:rPr lang="en-US" sz="1800" dirty="0"/>
              <a:t> </a:t>
            </a:r>
            <a:r>
              <a:rPr lang="en-US" sz="1800" dirty="0" err="1"/>
              <a:t>staž</a:t>
            </a:r>
            <a:r>
              <a:rPr lang="en-US" sz="1800" dirty="0"/>
              <a:t> – </a:t>
            </a:r>
            <a:r>
              <a:rPr lang="en-US" sz="1800" dirty="0" err="1"/>
              <a:t>obračunava</a:t>
            </a:r>
            <a:r>
              <a:rPr lang="en-US" sz="1800" dirty="0"/>
              <a:t> se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osnovnu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endParaRPr lang="en-US" sz="1800" dirty="0"/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2. </a:t>
            </a:r>
            <a:r>
              <a:rPr lang="en-US" sz="1800" dirty="0" err="1"/>
              <a:t>dodatak</a:t>
            </a:r>
            <a:r>
              <a:rPr lang="en-US" sz="1800" dirty="0"/>
              <a:t> za </a:t>
            </a:r>
            <a:r>
              <a:rPr lang="en-US" sz="1800" dirty="0" err="1"/>
              <a:t>učinkovitost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r>
              <a:rPr lang="en-US" sz="1800" dirty="0"/>
              <a:t>, </a:t>
            </a:r>
            <a:endParaRPr lang="hr-HR" sz="1800" dirty="0"/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3. </a:t>
            </a:r>
            <a:r>
              <a:rPr lang="en-US" sz="1800" dirty="0" err="1"/>
              <a:t>dodatak</a:t>
            </a:r>
            <a:r>
              <a:rPr lang="en-US" sz="1800" dirty="0"/>
              <a:t> za </a:t>
            </a:r>
            <a:r>
              <a:rPr lang="en-US" sz="1800" dirty="0" err="1"/>
              <a:t>završen</a:t>
            </a:r>
            <a:r>
              <a:rPr lang="en-US" sz="1800" dirty="0"/>
              <a:t> </a:t>
            </a:r>
            <a:r>
              <a:rPr lang="en-US" sz="1800" dirty="0" err="1"/>
              <a:t>studij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poslijediplomskoj</a:t>
            </a:r>
            <a:r>
              <a:rPr lang="en-US" sz="1800" dirty="0"/>
              <a:t> </a:t>
            </a:r>
            <a:r>
              <a:rPr lang="en-US" sz="1800" dirty="0" err="1"/>
              <a:t>razini</a:t>
            </a:r>
            <a:r>
              <a:rPr lang="en-US" sz="1800" dirty="0"/>
              <a:t> </a:t>
            </a:r>
            <a:endParaRPr lang="hr-HR" sz="1800" dirty="0"/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- 2.  i 3.</a:t>
            </a:r>
            <a:r>
              <a:rPr lang="en-US" sz="1800" dirty="0"/>
              <a:t> </a:t>
            </a:r>
            <a:r>
              <a:rPr lang="en-US" sz="1800" dirty="0" err="1"/>
              <a:t>obračunavaju</a:t>
            </a:r>
            <a:r>
              <a:rPr lang="en-US" sz="1800" dirty="0"/>
              <a:t> se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osnovnu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r>
              <a:rPr lang="en-US" sz="1800" dirty="0"/>
              <a:t> </a:t>
            </a:r>
            <a:r>
              <a:rPr lang="en-US" sz="1800" dirty="0" err="1"/>
              <a:t>uvećanu</a:t>
            </a:r>
            <a:r>
              <a:rPr lang="en-US" sz="1800" dirty="0"/>
              <a:t> za </a:t>
            </a:r>
            <a:r>
              <a:rPr lang="en-US" sz="1800" dirty="0" err="1"/>
              <a:t>dodatak</a:t>
            </a:r>
            <a:r>
              <a:rPr lang="en-US" sz="1800" dirty="0"/>
              <a:t> za </a:t>
            </a:r>
            <a:r>
              <a:rPr lang="en-US" sz="1800" dirty="0" err="1"/>
              <a:t>radni</a:t>
            </a:r>
            <a:r>
              <a:rPr lang="en-US" sz="1800" dirty="0"/>
              <a:t> </a:t>
            </a:r>
            <a:r>
              <a:rPr lang="en-US" sz="1800" dirty="0" err="1"/>
              <a:t>staž</a:t>
            </a:r>
            <a:endParaRPr lang="en-US" sz="1800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4. </a:t>
            </a:r>
            <a:r>
              <a:rPr lang="en-US" sz="1800" dirty="0" err="1"/>
              <a:t>dodatak</a:t>
            </a:r>
            <a:r>
              <a:rPr lang="en-US" sz="1800" dirty="0"/>
              <a:t> za rad u </a:t>
            </a:r>
            <a:r>
              <a:rPr lang="en-US" sz="1800" dirty="0" err="1"/>
              <a:t>izvanrednim</a:t>
            </a:r>
            <a:r>
              <a:rPr lang="en-US" sz="1800" dirty="0"/>
              <a:t> </a:t>
            </a:r>
            <a:r>
              <a:rPr lang="en-US" sz="1800" dirty="0" err="1"/>
              <a:t>radnim</a:t>
            </a:r>
            <a:r>
              <a:rPr lang="en-US" sz="1800" dirty="0"/>
              <a:t> </a:t>
            </a:r>
            <a:r>
              <a:rPr lang="en-US" sz="1800" dirty="0" err="1"/>
              <a:t>okolnostima</a:t>
            </a:r>
            <a:r>
              <a:rPr lang="en-US" sz="1800" dirty="0"/>
              <a:t> </a:t>
            </a:r>
            <a:endParaRPr lang="hr-HR" sz="1800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5. d</a:t>
            </a:r>
            <a:r>
              <a:rPr lang="en-US" sz="1800" dirty="0" err="1"/>
              <a:t>oda</a:t>
            </a:r>
            <a:r>
              <a:rPr lang="hr-HR" sz="1800" dirty="0" err="1"/>
              <a:t>tci</a:t>
            </a:r>
            <a:r>
              <a:rPr lang="hr-HR" sz="1800" dirty="0"/>
              <a:t> </a:t>
            </a:r>
            <a:r>
              <a:rPr lang="en-US" sz="1800" dirty="0"/>
              <a:t>za </a:t>
            </a:r>
            <a:r>
              <a:rPr lang="en-US" sz="1800" dirty="0" err="1"/>
              <a:t>različite</a:t>
            </a:r>
            <a:r>
              <a:rPr lang="en-US" sz="1800" dirty="0"/>
              <a:t> </a:t>
            </a:r>
            <a:r>
              <a:rPr lang="en-US" sz="1800" dirty="0" err="1"/>
              <a:t>oblike</a:t>
            </a:r>
            <a:r>
              <a:rPr lang="en-US" sz="1800" dirty="0"/>
              <a:t> </a:t>
            </a:r>
            <a:r>
              <a:rPr lang="en-US" sz="1800" dirty="0" err="1"/>
              <a:t>organizacije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r>
              <a:rPr lang="en-US" sz="1800" dirty="0"/>
              <a:t> </a:t>
            </a:r>
            <a:endParaRPr lang="hr-HR" sz="1800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- 4. i. 5. </a:t>
            </a:r>
            <a:r>
              <a:rPr lang="en-US" sz="1800" dirty="0"/>
              <a:t>– </a:t>
            </a:r>
            <a:r>
              <a:rPr lang="en-US" sz="1800" dirty="0" err="1"/>
              <a:t>obračunavaju</a:t>
            </a:r>
            <a:r>
              <a:rPr lang="en-US" sz="1800" dirty="0"/>
              <a:t> se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osnovnu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r>
              <a:rPr lang="en-US" sz="1800" dirty="0"/>
              <a:t> </a:t>
            </a:r>
            <a:r>
              <a:rPr lang="en-US" sz="1800" dirty="0" err="1"/>
              <a:t>uvećanu</a:t>
            </a:r>
            <a:r>
              <a:rPr lang="en-US" sz="1800" dirty="0"/>
              <a:t> za </a:t>
            </a:r>
            <a:r>
              <a:rPr lang="en-US" sz="1800" dirty="0" err="1"/>
              <a:t>dodatak</a:t>
            </a:r>
            <a:r>
              <a:rPr lang="en-US" sz="1800" dirty="0"/>
              <a:t> za </a:t>
            </a:r>
            <a:r>
              <a:rPr lang="en-US" sz="1800" dirty="0" err="1"/>
              <a:t>radni</a:t>
            </a:r>
            <a:r>
              <a:rPr lang="en-US" sz="1800" dirty="0"/>
              <a:t> </a:t>
            </a:r>
            <a:r>
              <a:rPr lang="en-US" sz="1800" dirty="0" err="1"/>
              <a:t>staž</a:t>
            </a:r>
            <a:r>
              <a:rPr lang="en-US" sz="1800" dirty="0"/>
              <a:t>, </a:t>
            </a:r>
            <a:r>
              <a:rPr lang="en-US" sz="1800" dirty="0" err="1"/>
              <a:t>ali</a:t>
            </a:r>
            <a:r>
              <a:rPr lang="en-US" sz="1800" dirty="0"/>
              <a:t> </a:t>
            </a:r>
            <a:r>
              <a:rPr lang="en-US" sz="1800" dirty="0" err="1"/>
              <a:t>samo</a:t>
            </a:r>
            <a:r>
              <a:rPr lang="en-US" sz="1800" dirty="0"/>
              <a:t> za sate </a:t>
            </a:r>
            <a:r>
              <a:rPr lang="en-US" sz="1800" dirty="0" err="1"/>
              <a:t>rada</a:t>
            </a:r>
            <a:r>
              <a:rPr lang="en-US" sz="1800" dirty="0"/>
              <a:t> </a:t>
            </a:r>
            <a:r>
              <a:rPr lang="en-US" sz="1800" dirty="0" err="1"/>
              <a:t>odrađene</a:t>
            </a:r>
            <a:r>
              <a:rPr lang="en-US" sz="1800" dirty="0"/>
              <a:t> u </a:t>
            </a:r>
            <a:r>
              <a:rPr lang="en-US" sz="1800" dirty="0" err="1"/>
              <a:t>propisanim</a:t>
            </a:r>
            <a:r>
              <a:rPr lang="en-US" sz="1800" dirty="0"/>
              <a:t> </a:t>
            </a:r>
            <a:r>
              <a:rPr lang="en-US" sz="1800" dirty="0" err="1"/>
              <a:t>uvjetima</a:t>
            </a:r>
            <a:r>
              <a:rPr lang="en-US" sz="1800" dirty="0"/>
              <a:t> </a:t>
            </a:r>
            <a:r>
              <a:rPr lang="en-US" sz="1800" dirty="0" err="1"/>
              <a:t>odnosno</a:t>
            </a:r>
            <a:r>
              <a:rPr lang="en-US" sz="1800" dirty="0"/>
              <a:t> </a:t>
            </a:r>
            <a:r>
              <a:rPr lang="en-US" sz="1800" dirty="0" err="1"/>
              <a:t>oblicima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endParaRPr lang="en-US" sz="1800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6. </a:t>
            </a:r>
            <a:r>
              <a:rPr lang="en-US" sz="1800" dirty="0" err="1"/>
              <a:t>poseban</a:t>
            </a:r>
            <a:r>
              <a:rPr lang="en-US" sz="1800" dirty="0"/>
              <a:t> </a:t>
            </a:r>
            <a:r>
              <a:rPr lang="en-US" sz="1800" dirty="0" err="1"/>
              <a:t>dodatak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osnovnu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r>
              <a:rPr lang="en-US" sz="1800" dirty="0"/>
              <a:t> </a:t>
            </a:r>
            <a:r>
              <a:rPr lang="en-US" sz="1800" dirty="0" err="1"/>
              <a:t>zbog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r>
              <a:rPr lang="en-US" sz="1800" dirty="0"/>
              <a:t> u </a:t>
            </a:r>
            <a:r>
              <a:rPr lang="en-US" sz="1800" dirty="0" err="1"/>
              <a:t>okolnostima</a:t>
            </a:r>
            <a:r>
              <a:rPr lang="en-US" sz="1800" dirty="0"/>
              <a:t> </a:t>
            </a:r>
            <a:r>
              <a:rPr lang="en-US" sz="1800" dirty="0" err="1"/>
              <a:t>koje</a:t>
            </a:r>
            <a:r>
              <a:rPr lang="en-US" sz="1800" dirty="0"/>
              <a:t> </a:t>
            </a:r>
            <a:r>
              <a:rPr lang="en-US" sz="1800" dirty="0" err="1"/>
              <a:t>dovode</a:t>
            </a:r>
            <a:r>
              <a:rPr lang="en-US" sz="1800" dirty="0"/>
              <a:t> u </a:t>
            </a:r>
            <a:r>
              <a:rPr lang="en-US" sz="1800" dirty="0" err="1"/>
              <a:t>pitanje</a:t>
            </a:r>
            <a:r>
              <a:rPr lang="en-US" sz="1800" dirty="0"/>
              <a:t> </a:t>
            </a:r>
            <a:r>
              <a:rPr lang="en-US" sz="1800" dirty="0" err="1"/>
              <a:t>redovito</a:t>
            </a:r>
            <a:r>
              <a:rPr lang="en-US" sz="1800" dirty="0"/>
              <a:t> </a:t>
            </a:r>
            <a:r>
              <a:rPr lang="en-US" sz="1800" dirty="0" err="1"/>
              <a:t>obavljanje</a:t>
            </a:r>
            <a:r>
              <a:rPr lang="en-US" sz="1800" dirty="0"/>
              <a:t> </a:t>
            </a:r>
            <a:r>
              <a:rPr lang="en-US" sz="1800" dirty="0" err="1"/>
              <a:t>poslova</a:t>
            </a:r>
            <a:r>
              <a:rPr lang="en-US" sz="1800" dirty="0"/>
              <a:t> iz </a:t>
            </a:r>
            <a:r>
              <a:rPr lang="en-US" sz="1800" dirty="0" err="1"/>
              <a:t>djelokruga</a:t>
            </a:r>
            <a:r>
              <a:rPr lang="en-US" sz="1800" dirty="0"/>
              <a:t> </a:t>
            </a:r>
            <a:r>
              <a:rPr lang="en-US" sz="1800" dirty="0" err="1"/>
              <a:t>javne</a:t>
            </a:r>
            <a:r>
              <a:rPr lang="en-US" sz="1800" dirty="0"/>
              <a:t> </a:t>
            </a:r>
            <a:r>
              <a:rPr lang="en-US" sz="1800" dirty="0" err="1"/>
              <a:t>službe</a:t>
            </a:r>
            <a:r>
              <a:rPr lang="en-US" sz="1800" dirty="0"/>
              <a:t>, </a:t>
            </a:r>
            <a:r>
              <a:rPr lang="en-US" sz="1800" dirty="0" err="1"/>
              <a:t>najviše</a:t>
            </a:r>
            <a:r>
              <a:rPr lang="en-US" sz="1800" dirty="0"/>
              <a:t> do 20 % </a:t>
            </a:r>
            <a:r>
              <a:rPr lang="en-US" sz="1800" dirty="0" err="1"/>
              <a:t>osnovne</a:t>
            </a:r>
            <a:r>
              <a:rPr lang="en-US" sz="1800" dirty="0"/>
              <a:t> </a:t>
            </a:r>
            <a:r>
              <a:rPr lang="en-US" sz="1800" dirty="0" err="1"/>
              <a:t>plaće</a:t>
            </a:r>
            <a:r>
              <a:rPr lang="en-US" sz="1800" dirty="0"/>
              <a:t> </a:t>
            </a:r>
            <a:r>
              <a:rPr lang="en-US" sz="1800" dirty="0" err="1"/>
              <a:t>uvećane</a:t>
            </a:r>
            <a:r>
              <a:rPr lang="en-US" sz="1800" dirty="0"/>
              <a:t> za </a:t>
            </a:r>
            <a:r>
              <a:rPr lang="en-US" sz="1800" dirty="0" err="1"/>
              <a:t>dodatak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r>
              <a:rPr lang="en-US" sz="1800" dirty="0"/>
              <a:t> za </a:t>
            </a:r>
            <a:r>
              <a:rPr lang="en-US" sz="1800" dirty="0" err="1"/>
              <a:t>radni</a:t>
            </a:r>
            <a:r>
              <a:rPr lang="en-US" sz="1800" dirty="0"/>
              <a:t> </a:t>
            </a:r>
            <a:r>
              <a:rPr lang="en-US" sz="1800" dirty="0" err="1"/>
              <a:t>staž</a:t>
            </a:r>
            <a:endParaRPr lang="en-US" sz="1800" dirty="0"/>
          </a:p>
          <a:p>
            <a:pPr marL="0" defTabSz="914400">
              <a:lnSpc>
                <a:spcPct val="110000"/>
              </a:lnSpc>
            </a:pP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121389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88684" y="404667"/>
            <a:ext cx="7202456" cy="979739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 defTabSz="914400"/>
            <a:r>
              <a:rPr lang="en-US" sz="22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dodatak za rad na programima i projektima</a:t>
            </a:r>
            <a:br>
              <a:rPr lang="en-US" sz="22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2200" b="1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IZBRISAN IZ</a:t>
            </a:r>
            <a:r>
              <a:rPr lang="hr-HR" sz="2200" b="1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PRIJEDLOGA</a:t>
            </a:r>
            <a:r>
              <a:rPr lang="en-US" sz="2200" b="1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ZAKONA</a:t>
            </a:r>
            <a:br>
              <a:rPr lang="en-US" sz="22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22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556793"/>
            <a:ext cx="8964488" cy="4464495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0" indent="0" defTabSz="914400">
              <a:lnSpc>
                <a:spcPct val="110000"/>
              </a:lnSpc>
              <a:buNone/>
            </a:pPr>
            <a:r>
              <a:rPr lang="hr-HR" sz="7200" dirty="0"/>
              <a:t>- </a:t>
            </a:r>
            <a:r>
              <a:rPr lang="en-US" sz="7200" dirty="0"/>
              <a:t>23. </a:t>
            </a:r>
            <a:r>
              <a:rPr lang="en-US" sz="7200" dirty="0" err="1"/>
              <a:t>studenoga</a:t>
            </a:r>
            <a:r>
              <a:rPr lang="en-US" sz="7200" dirty="0"/>
              <a:t> 2023.  JOŠ UVIJEK U TEKSTU  PRIJEDLOGA ZAKONA</a:t>
            </a:r>
          </a:p>
          <a:p>
            <a:pPr marL="0" algn="just" defTabSz="914400">
              <a:lnSpc>
                <a:spcPct val="110000"/>
              </a:lnSpc>
            </a:pPr>
            <a:r>
              <a:rPr lang="en-US" sz="7200" strike="sngStrike" dirty="0" err="1"/>
              <a:t>članovi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projektnog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tima</a:t>
            </a:r>
            <a:r>
              <a:rPr lang="en-US" sz="7200" strike="sngStrike" dirty="0"/>
              <a:t>: </a:t>
            </a:r>
            <a:r>
              <a:rPr lang="en-US" sz="7200" strike="sngStrike" dirty="0" err="1"/>
              <a:t>službenici</a:t>
            </a:r>
            <a:r>
              <a:rPr lang="en-US" sz="7200" strike="sngStrike" dirty="0"/>
              <a:t> koji </a:t>
            </a:r>
            <a:r>
              <a:rPr lang="en-US" sz="7200" strike="sngStrike" dirty="0" err="1"/>
              <a:t>rade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provedbi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programa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projekata</a:t>
            </a:r>
            <a:r>
              <a:rPr lang="en-US" sz="7200" strike="sngStrike" dirty="0"/>
              <a:t> </a:t>
            </a:r>
          </a:p>
          <a:p>
            <a:pPr marL="0" algn="just" defTabSz="914400">
              <a:lnSpc>
                <a:spcPct val="110000"/>
              </a:lnSpc>
            </a:pPr>
            <a:r>
              <a:rPr lang="en-US" sz="7200" strike="sngStrike" dirty="0" err="1"/>
              <a:t>projekt</a:t>
            </a:r>
            <a:r>
              <a:rPr lang="en-US" sz="7200" strike="sngStrike" dirty="0"/>
              <a:t> se </a:t>
            </a:r>
            <a:r>
              <a:rPr lang="en-US" sz="7200" strike="sngStrike" dirty="0" err="1"/>
              <a:t>financira</a:t>
            </a:r>
            <a:r>
              <a:rPr lang="en-US" sz="7200" strike="sngStrike" dirty="0"/>
              <a:t> iz </a:t>
            </a:r>
            <a:r>
              <a:rPr lang="en-US" sz="7200" strike="sngStrike" dirty="0" err="1"/>
              <a:t>fondova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programa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Europske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unije</a:t>
            </a:r>
            <a:r>
              <a:rPr lang="en-US" sz="7200" strike="sngStrike" dirty="0"/>
              <a:t>, </a:t>
            </a:r>
            <a:r>
              <a:rPr lang="en-US" sz="7200" strike="sngStrike" dirty="0" err="1"/>
              <a:t>Norveškog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financijskog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mehanizma</a:t>
            </a:r>
            <a:r>
              <a:rPr lang="en-US" sz="7200" strike="sngStrike" dirty="0"/>
              <a:t>, </a:t>
            </a:r>
            <a:r>
              <a:rPr lang="en-US" sz="7200" strike="sngStrike" dirty="0" err="1"/>
              <a:t>Financijskog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mehanizma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Europskog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gospodarskog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prostora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Nacionalnog</a:t>
            </a:r>
            <a:r>
              <a:rPr lang="en-US" sz="7200" strike="sngStrike" dirty="0"/>
              <a:t> plana </a:t>
            </a:r>
            <a:r>
              <a:rPr lang="en-US" sz="7200" strike="sngStrike" dirty="0" err="1"/>
              <a:t>oporavka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otpornosti</a:t>
            </a:r>
            <a:r>
              <a:rPr lang="en-US" sz="7200" strike="sngStrike" dirty="0"/>
              <a:t> 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7200" strike="sngStrike" dirty="0"/>
              <a:t>- </a:t>
            </a:r>
            <a:r>
              <a:rPr lang="en-US" sz="7200" strike="sngStrike" dirty="0"/>
              <a:t>za </a:t>
            </a:r>
            <a:r>
              <a:rPr lang="en-US" sz="7200" strike="sngStrike" dirty="0" err="1"/>
              <a:t>vrijeme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rada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projektu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pravo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dodatak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osnovnu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plaću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uvećanu</a:t>
            </a:r>
            <a:r>
              <a:rPr lang="en-US" sz="7200" strike="sngStrike" dirty="0"/>
              <a:t> za </a:t>
            </a:r>
            <a:r>
              <a:rPr lang="en-US" sz="7200" strike="sngStrike" dirty="0" err="1"/>
              <a:t>dodatak</a:t>
            </a:r>
            <a:r>
              <a:rPr lang="en-US" sz="7200" strike="sngStrike" dirty="0"/>
              <a:t> za </a:t>
            </a:r>
            <a:r>
              <a:rPr lang="en-US" sz="7200" strike="sngStrike" dirty="0" err="1"/>
              <a:t>radni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staž</a:t>
            </a:r>
            <a:endParaRPr lang="en-US" sz="7200" strike="sngStrike" dirty="0"/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7200" strike="sngStrike" dirty="0"/>
              <a:t>- </a:t>
            </a:r>
            <a:r>
              <a:rPr lang="en-US" sz="7200" strike="sngStrike" dirty="0"/>
              <a:t>za sate </a:t>
            </a:r>
            <a:r>
              <a:rPr lang="en-US" sz="7200" strike="sngStrike" dirty="0" err="1"/>
              <a:t>rada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projektu</a:t>
            </a:r>
            <a:r>
              <a:rPr lang="hr-HR" sz="7200" strike="sngStrike" dirty="0"/>
              <a:t>, </a:t>
            </a:r>
            <a:r>
              <a:rPr lang="en-US" sz="7200" strike="sngStrike" dirty="0" err="1"/>
              <a:t>praćenje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prema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evidenciji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rada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projektima</a:t>
            </a:r>
            <a:endParaRPr lang="en-US" sz="7200" strike="sngStrike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7200" strike="sngStrike" dirty="0"/>
              <a:t>v</a:t>
            </a:r>
            <a:r>
              <a:rPr lang="en-US" sz="7200" strike="sngStrike" dirty="0" err="1"/>
              <a:t>isinu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dodatka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i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kriterije</a:t>
            </a:r>
            <a:r>
              <a:rPr lang="en-US" sz="7200" strike="sngStrike" dirty="0"/>
              <a:t> za </a:t>
            </a:r>
            <a:r>
              <a:rPr lang="en-US" sz="7200" strike="sngStrike" dirty="0" err="1"/>
              <a:t>stjecanje</a:t>
            </a:r>
            <a:r>
              <a:rPr lang="en-US" sz="7200" strike="sngStrike" dirty="0"/>
              <a:t> prava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dodatak</a:t>
            </a:r>
            <a:r>
              <a:rPr lang="en-US" sz="7200" strike="sngStrike" dirty="0"/>
              <a:t> u </a:t>
            </a:r>
            <a:r>
              <a:rPr lang="en-US" sz="7200" strike="sngStrike" dirty="0" err="1"/>
              <a:t>javnim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službama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utvrđuje</a:t>
            </a:r>
            <a:r>
              <a:rPr lang="en-US" sz="7200" strike="sngStrike" dirty="0"/>
              <a:t> Vlada </a:t>
            </a:r>
            <a:r>
              <a:rPr lang="en-US" sz="7200" strike="sngStrike" dirty="0" err="1"/>
              <a:t>uredbom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prijedlog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tijela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državne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uprave</a:t>
            </a:r>
            <a:r>
              <a:rPr lang="en-US" sz="7200" strike="sngStrike" dirty="0"/>
              <a:t> </a:t>
            </a:r>
            <a:r>
              <a:rPr lang="en-US" sz="7200" strike="sngStrike" dirty="0" err="1"/>
              <a:t>nadležnog</a:t>
            </a:r>
            <a:r>
              <a:rPr lang="en-US" sz="7200" strike="sngStrike" dirty="0"/>
              <a:t> za rad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7200" dirty="0"/>
              <a:t>- rad na pripremi i provođenju EU projekata </a:t>
            </a:r>
            <a:r>
              <a:rPr lang="hr-HR" sz="7200" b="1" dirty="0"/>
              <a:t>itekako je zahtjevan posao administrativnih i računovodstvenih djelatnika </a:t>
            </a:r>
            <a:r>
              <a:rPr lang="hr-HR" sz="7200" dirty="0"/>
              <a:t>– kako ga vrednovati? 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7200" dirty="0"/>
              <a:t>- čl. 90 a st. 7. ,8., 11. i 12. ZOOSŠ van snage – kako se provodio u praksi u odnosu na nenastavno osoblje?</a:t>
            </a:r>
            <a:endParaRPr lang="en-US" sz="7200" dirty="0"/>
          </a:p>
          <a:p>
            <a:pPr defTabSz="914400">
              <a:lnSpc>
                <a:spcPct val="110000"/>
              </a:lnSpc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59010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88684" y="476681"/>
            <a:ext cx="7202456" cy="12017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en-US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Dodatak za različite oblike organizacije rada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1678445"/>
            <a:ext cx="8568952" cy="41059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u čl. 17.  Zakona krivo naveden kao dodatak za </a:t>
            </a:r>
            <a:r>
              <a:rPr lang="hr-HR" sz="1800" u="sng" dirty="0"/>
              <a:t>posebne</a:t>
            </a:r>
            <a:r>
              <a:rPr lang="hr-HR" sz="1800" dirty="0"/>
              <a:t> oblike rada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- </a:t>
            </a:r>
            <a:r>
              <a:rPr lang="en-US" sz="1800" dirty="0"/>
              <a:t>10 </a:t>
            </a:r>
            <a:r>
              <a:rPr lang="hr-HR" sz="1800" dirty="0"/>
              <a:t>vrsti </a:t>
            </a:r>
            <a:r>
              <a:rPr lang="en-US" sz="1800" dirty="0" err="1"/>
              <a:t>dodataka</a:t>
            </a:r>
            <a:r>
              <a:rPr lang="hr-HR" sz="1800" dirty="0"/>
              <a:t> za različite oblike organizacije rada</a:t>
            </a:r>
            <a:r>
              <a:rPr lang="en-US" sz="1800" dirty="0"/>
              <a:t> (</a:t>
            </a:r>
            <a:r>
              <a:rPr lang="hr-HR" sz="1800" dirty="0"/>
              <a:t>rad </a:t>
            </a:r>
            <a:r>
              <a:rPr lang="en-US" sz="1800" dirty="0" err="1"/>
              <a:t>subot</a:t>
            </a:r>
            <a:r>
              <a:rPr lang="hr-HR" sz="1800" dirty="0"/>
              <a:t>om</a:t>
            </a:r>
            <a:r>
              <a:rPr lang="en-US" sz="1800" dirty="0"/>
              <a:t>, </a:t>
            </a:r>
            <a:r>
              <a:rPr lang="en-US" sz="1800" dirty="0" err="1"/>
              <a:t>nedjelj</a:t>
            </a:r>
            <a:r>
              <a:rPr lang="hr-HR" sz="1800" dirty="0"/>
              <a:t>om</a:t>
            </a:r>
            <a:r>
              <a:rPr lang="en-US" sz="1800" dirty="0"/>
              <a:t>, </a:t>
            </a:r>
            <a:r>
              <a:rPr lang="en-US" sz="1800" dirty="0" err="1"/>
              <a:t>blagdani</a:t>
            </a:r>
            <a:r>
              <a:rPr lang="hr-HR" sz="1800" dirty="0"/>
              <a:t>ma</a:t>
            </a:r>
            <a:r>
              <a:rPr lang="en-US" sz="1800" dirty="0"/>
              <a:t>,</a:t>
            </a:r>
            <a:r>
              <a:rPr lang="hr-HR" sz="1800" dirty="0"/>
              <a:t> noću</a:t>
            </a:r>
            <a:r>
              <a:rPr lang="en-US" sz="1800" dirty="0"/>
              <a:t>, </a:t>
            </a:r>
            <a:r>
              <a:rPr lang="en-US" sz="1800" dirty="0" err="1"/>
              <a:t>prekovremeni</a:t>
            </a:r>
            <a:r>
              <a:rPr lang="en-US" sz="1800" dirty="0"/>
              <a:t>, </a:t>
            </a:r>
            <a:r>
              <a:rPr lang="hr-HR" sz="1800" dirty="0"/>
              <a:t>u </a:t>
            </a:r>
            <a:r>
              <a:rPr lang="en-US" sz="1800" dirty="0" err="1"/>
              <a:t>turnus</a:t>
            </a:r>
            <a:r>
              <a:rPr lang="hr-HR" sz="1800" dirty="0"/>
              <a:t>u</a:t>
            </a:r>
            <a:r>
              <a:rPr lang="en-US" sz="1800" dirty="0"/>
              <a:t>, </a:t>
            </a:r>
            <a:r>
              <a:rPr lang="en-US" sz="1800" dirty="0" err="1"/>
              <a:t>smjenski</a:t>
            </a:r>
            <a:r>
              <a:rPr lang="en-US" sz="1800" dirty="0"/>
              <a:t>, </a:t>
            </a:r>
            <a:r>
              <a:rPr lang="en-US" sz="1800" dirty="0" err="1"/>
              <a:t>dvokratni</a:t>
            </a:r>
            <a:r>
              <a:rPr lang="en-US" sz="1800" dirty="0"/>
              <a:t>, </a:t>
            </a:r>
            <a:r>
              <a:rPr lang="en-US" sz="1800" dirty="0" err="1"/>
              <a:t>pripravnost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dodatak</a:t>
            </a:r>
            <a:r>
              <a:rPr lang="en-US" sz="1800" dirty="0"/>
              <a:t> za rad </a:t>
            </a:r>
            <a:r>
              <a:rPr lang="en-US" sz="1800" dirty="0" err="1"/>
              <a:t>organiziran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drugačiji</a:t>
            </a:r>
            <a:r>
              <a:rPr lang="en-US" sz="1800" dirty="0"/>
              <a:t>  </a:t>
            </a:r>
            <a:r>
              <a:rPr lang="en-US" sz="1800" dirty="0" err="1"/>
              <a:t>način</a:t>
            </a:r>
            <a:r>
              <a:rPr lang="hr-HR" sz="1800" dirty="0"/>
              <a:t> za policijske službenike koji osiguravaju sigurnost ljudi i imovine</a:t>
            </a:r>
            <a:r>
              <a:rPr lang="en-US" sz="1800" dirty="0"/>
              <a:t>)</a:t>
            </a:r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visina dodataka određuje se kolektivnim ugovorima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- problem je što se u školama često krše prava na isplatu dodataka (osobito prekovremenog rada, rada subotom i nedjeljom) </a:t>
            </a:r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novo povjerenstvo istumačilo je plaćanje rada subotom, nedjeljom i mnoga druga pitanja…</a:t>
            </a:r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TUMAČENJA IMAJU OBVEZUJUĆU SNAGU</a:t>
            </a:r>
          </a:p>
          <a:p>
            <a:pPr defTabSz="914400">
              <a:lnSpc>
                <a:spcPct val="110000"/>
              </a:lnSpc>
            </a:pP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933515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DB80506-E872-F13E-27BC-3911C24C2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F90625-EE74-3E5D-2D00-02E3FA2E2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63F565-F107-21C9-4AA3-660268DC2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7AD5AE-98BE-1F92-25D4-A7E0F00921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523F83-1004-2FEF-A97A-4907B7832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00145C6-CCFB-1C4F-0373-DB47F047D60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260649"/>
            <a:ext cx="7202456" cy="10480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 defTabSz="914400"/>
            <a:r>
              <a:rPr lang="en-US" sz="3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Dodatak za rad </a:t>
            </a:r>
            <a:br>
              <a:rPr lang="hr-HR" sz="3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3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U IZVANREDNIM RADNIM OKOLNOSTIMA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355AF-C562-844E-EDCE-06A35DBB137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7544" y="1556795"/>
            <a:ext cx="8064896" cy="432047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</a:t>
            </a:r>
            <a:r>
              <a:rPr lang="en-US" sz="1800" dirty="0"/>
              <a:t>za </a:t>
            </a:r>
            <a:r>
              <a:rPr lang="en-US" sz="1800" dirty="0" err="1"/>
              <a:t>vrijeme</a:t>
            </a:r>
            <a:r>
              <a:rPr lang="en-US" sz="1800" dirty="0"/>
              <a:t> </a:t>
            </a:r>
            <a:r>
              <a:rPr lang="en-US" sz="1800" dirty="0" err="1"/>
              <a:t>obavljanja</a:t>
            </a:r>
            <a:r>
              <a:rPr lang="en-US" sz="1800" dirty="0"/>
              <a:t> </a:t>
            </a:r>
            <a:r>
              <a:rPr lang="en-US" sz="1800" dirty="0" err="1"/>
              <a:t>poslova</a:t>
            </a:r>
            <a:r>
              <a:rPr lang="hr-HR" sz="1800" dirty="0"/>
              <a:t>:</a:t>
            </a:r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</a:t>
            </a:r>
            <a:r>
              <a:rPr lang="en-US" sz="1800" dirty="0"/>
              <a:t>u </a:t>
            </a:r>
            <a:r>
              <a:rPr lang="hr-HR" sz="1800" dirty="0"/>
              <a:t>izvanrednim okolnostima (ne misli se na nepredvidive okolnosti već one koje nisu stalne)</a:t>
            </a:r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u </a:t>
            </a:r>
            <a:r>
              <a:rPr lang="en-US" sz="1800" dirty="0"/>
              <a:t> </a:t>
            </a:r>
            <a:r>
              <a:rPr lang="en-US" sz="1800" dirty="0" err="1"/>
              <a:t>okolnosti</a:t>
            </a:r>
            <a:r>
              <a:rPr lang="hr-HR" sz="1800" dirty="0"/>
              <a:t>ma</a:t>
            </a:r>
            <a:r>
              <a:rPr lang="en-US" sz="1800" dirty="0"/>
              <a:t> </a:t>
            </a:r>
            <a:r>
              <a:rPr lang="en-US" sz="1800" dirty="0" err="1"/>
              <a:t>koj</a:t>
            </a:r>
            <a:r>
              <a:rPr lang="hr-HR" sz="1800" dirty="0"/>
              <a:t>e</a:t>
            </a:r>
            <a:r>
              <a:rPr lang="en-US" sz="1800" dirty="0"/>
              <a:t> se </a:t>
            </a:r>
            <a:r>
              <a:rPr lang="en-US" sz="1800" dirty="0" err="1"/>
              <a:t>javljaju</a:t>
            </a:r>
            <a:r>
              <a:rPr lang="en-US" sz="1800" dirty="0"/>
              <a:t> </a:t>
            </a:r>
            <a:r>
              <a:rPr lang="en-US" sz="1800" b="1" dirty="0" err="1"/>
              <a:t>povremeno</a:t>
            </a:r>
            <a:r>
              <a:rPr lang="en-US" sz="1800" b="1" dirty="0"/>
              <a:t> </a:t>
            </a:r>
            <a:r>
              <a:rPr lang="en-US" sz="1800" b="1" dirty="0" err="1"/>
              <a:t>ili</a:t>
            </a:r>
            <a:r>
              <a:rPr lang="en-US" sz="1800" b="1" dirty="0"/>
              <a:t> </a:t>
            </a:r>
            <a:r>
              <a:rPr lang="en-US" sz="1800" b="1" dirty="0" err="1"/>
              <a:t>privremeno</a:t>
            </a:r>
            <a:endParaRPr lang="hr-HR" sz="1800" b="1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b="1" dirty="0"/>
              <a:t>- ZAHTIJEVAJU DODATAN NAPOR I ANGAŽMAN U ODNOSU NA REDOVITE OKOLNOSTI OBAVLJANJA POSLOVA RADNOG MJESTA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pl-PL" sz="1800" b="1" dirty="0"/>
              <a:t>- za sate rada </a:t>
            </a:r>
            <a:r>
              <a:rPr lang="pl-PL" sz="1800" dirty="0"/>
              <a:t>odrađene u</a:t>
            </a:r>
            <a:r>
              <a:rPr lang="pl-PL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izvanrednim radnim okolnostima (IRO)</a:t>
            </a: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 defTabSz="914400">
              <a:lnSpc>
                <a:spcPct val="110000"/>
              </a:lnSpc>
              <a:buNone/>
            </a:pPr>
            <a:r>
              <a:rPr lang="hr-HR" sz="1800" dirty="0"/>
              <a:t>- </a:t>
            </a:r>
            <a:r>
              <a:rPr lang="en-US" sz="1800" dirty="0" err="1"/>
              <a:t>tu</a:t>
            </a:r>
            <a:r>
              <a:rPr lang="en-US" sz="1800" dirty="0"/>
              <a:t> bi </a:t>
            </a:r>
            <a:r>
              <a:rPr lang="en-US" sz="1800" dirty="0" err="1"/>
              <a:t>spadali</a:t>
            </a:r>
            <a:r>
              <a:rPr lang="en-US" sz="1800" dirty="0"/>
              <a:t> </a:t>
            </a:r>
            <a:r>
              <a:rPr lang="en-US" sz="1800" dirty="0" err="1"/>
              <a:t>dosadašnji</a:t>
            </a:r>
            <a:r>
              <a:rPr lang="en-US" sz="1800" dirty="0"/>
              <a:t> </a:t>
            </a:r>
            <a:r>
              <a:rPr lang="en-US" sz="1800" dirty="0" err="1"/>
              <a:t>tzv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  <a:r>
              <a:rPr lang="en-US" sz="1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posebni</a:t>
            </a: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uvjeti</a:t>
            </a: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rada</a:t>
            </a:r>
            <a:r>
              <a:rPr lang="hr-HR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(PUR) </a:t>
            </a:r>
            <a:r>
              <a:rPr lang="hr-HR" sz="1800" dirty="0"/>
              <a:t>iz </a:t>
            </a: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err="1"/>
              <a:t>čl</a:t>
            </a:r>
            <a:r>
              <a:rPr lang="en-US" sz="1800" dirty="0"/>
              <a:t>. 12.,13. GKU (rad s </a:t>
            </a:r>
            <a:r>
              <a:rPr lang="en-US" sz="1800" dirty="0" err="1"/>
              <a:t>učenicima</a:t>
            </a:r>
            <a:r>
              <a:rPr lang="en-US" sz="1800" dirty="0"/>
              <a:t> s </a:t>
            </a:r>
            <a:r>
              <a:rPr lang="en-US" sz="1800" dirty="0" err="1"/>
              <a:t>teškoćama</a:t>
            </a:r>
            <a:r>
              <a:rPr lang="hr-HR" sz="1800" dirty="0"/>
              <a:t>, nacionalni ispiti…)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dirty="0"/>
              <a:t> </a:t>
            </a:r>
            <a:r>
              <a:rPr lang="hr-HR" sz="1800" b="1" dirty="0"/>
              <a:t>- </a:t>
            </a:r>
            <a:r>
              <a:rPr lang="hr-HR" sz="1800" dirty="0"/>
              <a:t>može li tu spadati i dodatni rad </a:t>
            </a:r>
            <a:r>
              <a:rPr lang="hr-HR" sz="1800" dirty="0" err="1"/>
              <a:t>administraitvnog</a:t>
            </a:r>
            <a:r>
              <a:rPr lang="hr-HR" sz="1800" dirty="0"/>
              <a:t> i računovodstvenog osoblja za osnivače, rad na projektima/ za projekte ?!</a:t>
            </a:r>
          </a:p>
          <a:p>
            <a:pPr defTabSz="914400">
              <a:lnSpc>
                <a:spcPct val="110000"/>
              </a:lnSpc>
            </a:pPr>
            <a:endParaRPr lang="hr-HR" sz="1600" dirty="0"/>
          </a:p>
          <a:p>
            <a:pPr marL="0" indent="0" defTabSz="914400">
              <a:lnSpc>
                <a:spcPct val="110000"/>
              </a:lnSpc>
              <a:buNone/>
            </a:pPr>
            <a:endParaRPr lang="hr-HR" sz="1600" dirty="0"/>
          </a:p>
          <a:p>
            <a:pPr defTabSz="914400">
              <a:lnSpc>
                <a:spcPct val="110000"/>
              </a:lnSpc>
            </a:pPr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 defTabSz="914400">
              <a:lnSpc>
                <a:spcPct val="110000"/>
              </a:lnSpc>
              <a:buNone/>
            </a:pPr>
            <a:r>
              <a:rPr lang="en-US" sz="16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2980441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88684" y="404671"/>
            <a:ext cx="7202456" cy="100810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 defTabSz="914400"/>
            <a:r>
              <a:rPr lang="en-US" sz="3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Dodatak za rad </a:t>
            </a:r>
            <a:br>
              <a:rPr lang="hr-HR" sz="3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3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U IZVANREDNIM RADNIM OKOLNOSTIMA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56792"/>
            <a:ext cx="8352928" cy="424847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defTabSz="914400">
              <a:lnSpc>
                <a:spcPct val="110000"/>
              </a:lnSpc>
              <a:buNone/>
            </a:pPr>
            <a:endParaRPr lang="hr-HR" sz="1100" b="1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b="1" dirty="0"/>
              <a:t>- </a:t>
            </a:r>
            <a:r>
              <a:rPr lang="en-US" sz="1800" b="1" dirty="0"/>
              <a:t>PREMA ZAKONSKIM DEFINICIJAMA </a:t>
            </a:r>
            <a:r>
              <a:rPr lang="hr-HR" sz="1800" b="1" dirty="0"/>
              <a:t>VAŽNO JE ZNATI RAZLIKOVATI </a:t>
            </a: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RAD U IRO OD </a:t>
            </a:r>
            <a:r>
              <a:rPr lang="hr-HR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POSEBNIH UVJETA RADA</a:t>
            </a:r>
            <a:endParaRPr lang="hr-HR" sz="1800" b="1" dirty="0"/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b="1" dirty="0"/>
              <a:t>- </a:t>
            </a:r>
            <a:r>
              <a:rPr lang="en-US" sz="1800" b="1" dirty="0"/>
              <a:t>PUR: STALNO OBILJEŽJE R</a:t>
            </a:r>
            <a:r>
              <a:rPr lang="hr-HR" sz="1800" b="1" dirty="0"/>
              <a:t>ADNOG</a:t>
            </a:r>
            <a:r>
              <a:rPr lang="en-US" sz="1800" b="1" dirty="0"/>
              <a:t> MJESTA</a:t>
            </a:r>
            <a:r>
              <a:rPr lang="hr-HR" sz="1800" b="1" dirty="0"/>
              <a:t> </a:t>
            </a:r>
            <a:r>
              <a:rPr lang="en-US" sz="1800" b="1" dirty="0"/>
              <a:t>/ SVO R</a:t>
            </a:r>
            <a:r>
              <a:rPr lang="hr-HR" sz="1800" b="1" dirty="0"/>
              <a:t>ADNO VRIJEME</a:t>
            </a:r>
            <a:r>
              <a:rPr lang="en-US" sz="1800" b="1" dirty="0"/>
              <a:t> ILI VEĆINA R</a:t>
            </a:r>
            <a:r>
              <a:rPr lang="hr-HR" sz="1800" b="1" dirty="0"/>
              <a:t>ADNOG VREMENA </a:t>
            </a:r>
            <a:r>
              <a:rPr lang="en-US" sz="1800" b="1" dirty="0"/>
              <a:t>U PUR-a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hr-HR" sz="1800" b="1" dirty="0"/>
              <a:t>- </a:t>
            </a:r>
            <a:r>
              <a:rPr lang="en-US" sz="1800" b="1" dirty="0" err="1"/>
              <a:t>Zakon</a:t>
            </a:r>
            <a:r>
              <a:rPr lang="en-US" sz="1800" b="1" dirty="0"/>
              <a:t> o </a:t>
            </a:r>
            <a:r>
              <a:rPr lang="en-US" sz="1800" b="1" dirty="0" err="1"/>
              <a:t>radu</a:t>
            </a:r>
            <a:r>
              <a:rPr lang="en-US" sz="1800" b="1" dirty="0"/>
              <a:t> </a:t>
            </a:r>
            <a:r>
              <a:rPr lang="en-US" sz="1800" dirty="0" err="1"/>
              <a:t>kao</a:t>
            </a:r>
            <a:r>
              <a:rPr lang="en-US" sz="1800" dirty="0"/>
              <a:t> </a:t>
            </a:r>
            <a:r>
              <a:rPr lang="en-US" sz="1800" dirty="0" err="1"/>
              <a:t>poslove</a:t>
            </a:r>
            <a:r>
              <a:rPr lang="en-US" sz="1800" dirty="0"/>
              <a:t> s </a:t>
            </a:r>
            <a:r>
              <a:rPr lang="en-US" sz="1800" b="1" dirty="0"/>
              <a:t>PUR</a:t>
            </a:r>
            <a:r>
              <a:rPr lang="en-US" sz="1800" dirty="0"/>
              <a:t> </a:t>
            </a:r>
            <a:r>
              <a:rPr lang="en-US" sz="1800" dirty="0" err="1"/>
              <a:t>definira</a:t>
            </a:r>
            <a:r>
              <a:rPr lang="en-US" sz="1800" dirty="0"/>
              <a:t> one </a:t>
            </a:r>
            <a:r>
              <a:rPr lang="en-US" sz="1800" dirty="0" err="1"/>
              <a:t>poslove</a:t>
            </a:r>
            <a:r>
              <a:rPr lang="en-US" sz="1800" dirty="0"/>
              <a:t> „koji </a:t>
            </a:r>
            <a:r>
              <a:rPr lang="en-US" sz="1800" dirty="0" err="1"/>
              <a:t>su</a:t>
            </a:r>
            <a:r>
              <a:rPr lang="en-US" sz="1800" dirty="0"/>
              <a:t> </a:t>
            </a:r>
            <a:r>
              <a:rPr lang="en-US" sz="1800" dirty="0" err="1"/>
              <a:t>ovim</a:t>
            </a:r>
            <a:r>
              <a:rPr lang="en-US" sz="1800" dirty="0"/>
              <a:t> </a:t>
            </a:r>
            <a:r>
              <a:rPr lang="en-US" sz="1800" dirty="0" err="1"/>
              <a:t>ili</a:t>
            </a:r>
            <a:r>
              <a:rPr lang="en-US" sz="1800" dirty="0"/>
              <a:t> </a:t>
            </a:r>
            <a:r>
              <a:rPr lang="en-US" sz="1800" dirty="0" err="1"/>
              <a:t>drugim</a:t>
            </a:r>
            <a:r>
              <a:rPr lang="en-US" sz="1800" dirty="0"/>
              <a:t> </a:t>
            </a:r>
            <a:r>
              <a:rPr lang="en-US" sz="1800" dirty="0" err="1"/>
              <a:t>zakonom</a:t>
            </a:r>
            <a:r>
              <a:rPr lang="en-US" sz="1800" dirty="0"/>
              <a:t> </a:t>
            </a:r>
            <a:r>
              <a:rPr lang="en-US" sz="1800" b="1" dirty="0" err="1"/>
              <a:t>utvrđeni</a:t>
            </a:r>
            <a:r>
              <a:rPr lang="en-US" sz="1800" dirty="0"/>
              <a:t> </a:t>
            </a:r>
            <a:r>
              <a:rPr lang="en-US" sz="1800" dirty="0" err="1"/>
              <a:t>kao</a:t>
            </a:r>
            <a:r>
              <a:rPr lang="en-US" sz="1800" dirty="0"/>
              <a:t> </a:t>
            </a:r>
            <a:r>
              <a:rPr lang="en-US" sz="1800" dirty="0" err="1"/>
              <a:t>poslovi</a:t>
            </a:r>
            <a:r>
              <a:rPr lang="en-US" sz="1800" dirty="0"/>
              <a:t> s </a:t>
            </a:r>
            <a:r>
              <a:rPr lang="en-US" sz="1800" dirty="0" err="1"/>
              <a:t>posebnim</a:t>
            </a:r>
            <a:r>
              <a:rPr lang="en-US" sz="1800" dirty="0"/>
              <a:t> </a:t>
            </a:r>
            <a:r>
              <a:rPr lang="en-US" sz="1800" dirty="0" err="1"/>
              <a:t>uvjetima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r>
              <a:rPr lang="en-US" sz="1800" dirty="0"/>
              <a:t> </a:t>
            </a:r>
            <a:r>
              <a:rPr lang="en-US" sz="1800" dirty="0" err="1"/>
              <a:t>odnosno</a:t>
            </a:r>
            <a:r>
              <a:rPr lang="en-US" sz="1800" dirty="0"/>
              <a:t> </a:t>
            </a:r>
            <a:r>
              <a:rPr lang="en-US" sz="1800" dirty="0" err="1"/>
              <a:t>poslovi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kojima</a:t>
            </a:r>
            <a:r>
              <a:rPr lang="en-US" sz="1800" dirty="0"/>
              <a:t>, </a:t>
            </a:r>
            <a:r>
              <a:rPr lang="en-US" sz="1800" b="1" dirty="0" err="1"/>
              <a:t>ni</a:t>
            </a:r>
            <a:r>
              <a:rPr lang="en-US" sz="1800" b="1" dirty="0"/>
              <a:t> </a:t>
            </a:r>
            <a:r>
              <a:rPr lang="en-US" sz="1800" b="1" dirty="0" err="1"/>
              <a:t>uz</a:t>
            </a:r>
            <a:r>
              <a:rPr lang="en-US" sz="1800" b="1" dirty="0"/>
              <a:t> </a:t>
            </a:r>
            <a:r>
              <a:rPr lang="en-US" sz="1800" b="1" dirty="0" err="1"/>
              <a:t>primjenu</a:t>
            </a:r>
            <a:r>
              <a:rPr lang="en-US" sz="1800" b="1" dirty="0"/>
              <a:t> </a:t>
            </a:r>
            <a:r>
              <a:rPr lang="en-US" sz="1800" b="1" dirty="0" err="1"/>
              <a:t>mjera</a:t>
            </a:r>
            <a:r>
              <a:rPr lang="en-US" sz="1800" b="1" dirty="0"/>
              <a:t> </a:t>
            </a:r>
            <a:r>
              <a:rPr lang="en-US" sz="1800" b="1" dirty="0" err="1"/>
              <a:t>zaštite</a:t>
            </a:r>
            <a:r>
              <a:rPr lang="en-US" sz="1800" b="1" dirty="0"/>
              <a:t> </a:t>
            </a:r>
            <a:r>
              <a:rPr lang="en-US" sz="1800" b="1" dirty="0" err="1"/>
              <a:t>zdravlja</a:t>
            </a:r>
            <a:r>
              <a:rPr lang="en-US" sz="1800" b="1" dirty="0"/>
              <a:t> </a:t>
            </a:r>
            <a:r>
              <a:rPr lang="en-US" sz="1800" b="1" dirty="0" err="1"/>
              <a:t>i</a:t>
            </a:r>
            <a:r>
              <a:rPr lang="en-US" sz="1800" b="1" dirty="0"/>
              <a:t> </a:t>
            </a:r>
            <a:r>
              <a:rPr lang="en-US" sz="1800" b="1" dirty="0" err="1"/>
              <a:t>sigurnosti</a:t>
            </a:r>
            <a:r>
              <a:rPr lang="en-US" sz="1800" b="1" dirty="0"/>
              <a:t> </a:t>
            </a:r>
            <a:r>
              <a:rPr lang="en-US" sz="1800" b="1" dirty="0" err="1"/>
              <a:t>na</a:t>
            </a:r>
            <a:r>
              <a:rPr lang="en-US" sz="1800" b="1" dirty="0"/>
              <a:t> </a:t>
            </a:r>
            <a:r>
              <a:rPr lang="en-US" sz="1800" b="1" dirty="0" err="1"/>
              <a:t>radu</a:t>
            </a:r>
            <a:r>
              <a:rPr lang="en-US" sz="1800" b="1" dirty="0"/>
              <a:t>, </a:t>
            </a:r>
            <a:r>
              <a:rPr lang="en-US" sz="1800" b="1" dirty="0" err="1"/>
              <a:t>nije</a:t>
            </a:r>
            <a:r>
              <a:rPr lang="en-US" sz="1800" b="1" dirty="0"/>
              <a:t> </a:t>
            </a:r>
            <a:r>
              <a:rPr lang="en-US" sz="1800" b="1" dirty="0" err="1"/>
              <a:t>moguće</a:t>
            </a:r>
            <a:r>
              <a:rPr lang="en-US" sz="1800" b="1" dirty="0"/>
              <a:t> </a:t>
            </a:r>
            <a:r>
              <a:rPr lang="en-US" sz="1800" b="1" dirty="0" err="1"/>
              <a:t>zaštititi</a:t>
            </a:r>
            <a:r>
              <a:rPr lang="en-US" sz="1800" b="1" dirty="0"/>
              <a:t> </a:t>
            </a:r>
            <a:r>
              <a:rPr lang="en-US" sz="1800" b="1" dirty="0" err="1"/>
              <a:t>radnika</a:t>
            </a:r>
            <a:r>
              <a:rPr lang="en-US" sz="1800" b="1" dirty="0"/>
              <a:t> od </a:t>
            </a:r>
            <a:r>
              <a:rPr lang="en-US" sz="1800" b="1" dirty="0" err="1"/>
              <a:t>štetnih</a:t>
            </a:r>
            <a:r>
              <a:rPr lang="en-US" sz="1800" b="1" dirty="0"/>
              <a:t> </a:t>
            </a:r>
            <a:r>
              <a:rPr lang="en-US" sz="1800" b="1" dirty="0" err="1"/>
              <a:t>utjecaja</a:t>
            </a:r>
            <a:r>
              <a:rPr lang="en-US" sz="1800" dirty="0"/>
              <a:t>” </a:t>
            </a:r>
            <a:r>
              <a:rPr lang="en-US" sz="1800" b="1" dirty="0"/>
              <a:t>	</a:t>
            </a:r>
          </a:p>
          <a:p>
            <a:pPr marL="0" indent="0" algn="just" defTabSz="914400">
              <a:lnSpc>
                <a:spcPct val="110000"/>
              </a:lnSpc>
              <a:buNone/>
            </a:pPr>
            <a:r>
              <a:rPr lang="en-US" sz="1800" b="1" dirty="0"/>
              <a:t>- </a:t>
            </a:r>
            <a:r>
              <a:rPr lang="en-US" sz="1800" b="1" dirty="0" err="1"/>
              <a:t>prema</a:t>
            </a:r>
            <a:r>
              <a:rPr lang="en-US" sz="1800" b="1" dirty="0"/>
              <a:t> </a:t>
            </a:r>
            <a:r>
              <a:rPr lang="en-US" sz="1800" b="1" dirty="0" err="1"/>
              <a:t>obrazloženju</a:t>
            </a:r>
            <a:r>
              <a:rPr lang="en-US" sz="1800" b="1" dirty="0"/>
              <a:t> u </a:t>
            </a:r>
            <a:r>
              <a:rPr lang="en-US" sz="1800" b="1" dirty="0" err="1"/>
              <a:t>Uredbi</a:t>
            </a:r>
            <a:r>
              <a:rPr lang="en-US" sz="1800" dirty="0"/>
              <a:t> – </a:t>
            </a:r>
            <a:r>
              <a:rPr lang="en-US" sz="1800" dirty="0" err="1"/>
              <a:t>čistač</a:t>
            </a:r>
            <a:r>
              <a:rPr lang="en-US" sz="1800" dirty="0"/>
              <a:t>/</a:t>
            </a:r>
            <a:r>
              <a:rPr lang="en-US" sz="1800" dirty="0" err="1"/>
              <a:t>spremač</a:t>
            </a:r>
            <a:r>
              <a:rPr lang="en-US" sz="1800" dirty="0"/>
              <a:t> s </a:t>
            </a:r>
            <a:r>
              <a:rPr lang="en-US" sz="1800" b="1" dirty="0"/>
              <a:t>PUR</a:t>
            </a:r>
            <a:r>
              <a:rPr lang="en-US" sz="1800" dirty="0"/>
              <a:t> – </a:t>
            </a:r>
            <a:r>
              <a:rPr lang="en-US" sz="1800" dirty="0" err="1"/>
              <a:t>poslovi</a:t>
            </a:r>
            <a:r>
              <a:rPr lang="en-US" sz="1800" dirty="0"/>
              <a:t> </a:t>
            </a:r>
            <a:r>
              <a:rPr lang="en-US" sz="1800" dirty="0" err="1"/>
              <a:t>čišćenja</a:t>
            </a:r>
            <a:r>
              <a:rPr lang="en-US" sz="1800" dirty="0"/>
              <a:t>/</a:t>
            </a:r>
            <a:r>
              <a:rPr lang="en-US" sz="1800" dirty="0" err="1"/>
              <a:t>spremanja</a:t>
            </a:r>
            <a:r>
              <a:rPr lang="en-US" sz="1800" dirty="0"/>
              <a:t> u </a:t>
            </a:r>
            <a:r>
              <a:rPr lang="en-US" sz="1800" dirty="0" err="1"/>
              <a:t>ustanovama</a:t>
            </a:r>
            <a:r>
              <a:rPr lang="en-US" sz="1800" dirty="0"/>
              <a:t> </a:t>
            </a:r>
            <a:r>
              <a:rPr lang="en-US" sz="1800" dirty="0" err="1"/>
              <a:t>koje</a:t>
            </a:r>
            <a:r>
              <a:rPr lang="en-US" sz="1800" dirty="0"/>
              <a:t> </a:t>
            </a:r>
            <a:r>
              <a:rPr lang="en-US" sz="1800" dirty="0" err="1"/>
              <a:t>zbrinjavaju</a:t>
            </a:r>
            <a:r>
              <a:rPr lang="en-US" sz="1800" dirty="0"/>
              <a:t> </a:t>
            </a:r>
            <a:r>
              <a:rPr lang="en-US" sz="1800" dirty="0" err="1"/>
              <a:t>korisnike</a:t>
            </a:r>
            <a:r>
              <a:rPr lang="en-US" sz="1800" dirty="0"/>
              <a:t>, a koji </a:t>
            </a:r>
            <a:r>
              <a:rPr lang="en-US" sz="1800" dirty="0" err="1"/>
              <a:t>pretpostavljaju</a:t>
            </a:r>
            <a:r>
              <a:rPr lang="en-US" sz="1800" dirty="0"/>
              <a:t> </a:t>
            </a:r>
            <a:r>
              <a:rPr lang="en-US" sz="1800" dirty="0" err="1"/>
              <a:t>posebne</a:t>
            </a:r>
            <a:r>
              <a:rPr lang="en-US" sz="1800" dirty="0"/>
              <a:t> </a:t>
            </a:r>
            <a:r>
              <a:rPr lang="en-US" sz="1800" dirty="0" err="1"/>
              <a:t>uvjete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r>
              <a:rPr lang="en-US" sz="1800" dirty="0"/>
              <a:t>, </a:t>
            </a:r>
            <a:r>
              <a:rPr lang="en-US" sz="1800" dirty="0" err="1"/>
              <a:t>zadovoljavanje</a:t>
            </a:r>
            <a:r>
              <a:rPr lang="en-US" sz="1800" dirty="0"/>
              <a:t> </a:t>
            </a:r>
            <a:r>
              <a:rPr lang="en-US" sz="1800" dirty="0" err="1"/>
              <a:t>posebnih</a:t>
            </a:r>
            <a:r>
              <a:rPr lang="en-US" sz="1800" dirty="0"/>
              <a:t> </a:t>
            </a:r>
            <a:r>
              <a:rPr lang="en-US" sz="1800" dirty="0" err="1"/>
              <a:t>uvjeta</a:t>
            </a:r>
            <a:r>
              <a:rPr lang="en-US" sz="1800" dirty="0"/>
              <a:t> </a:t>
            </a:r>
            <a:r>
              <a:rPr lang="en-US" sz="1800" dirty="0" err="1"/>
              <a:t>obzirom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korisnike</a:t>
            </a:r>
            <a:r>
              <a:rPr lang="en-US" sz="1800" dirty="0"/>
              <a:t> </a:t>
            </a:r>
            <a:r>
              <a:rPr lang="en-US" sz="1800" dirty="0" err="1"/>
              <a:t>ustanova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sli</a:t>
            </a:r>
            <a:r>
              <a:rPr lang="hr-HR" sz="1800" dirty="0"/>
              <a:t>č</a:t>
            </a:r>
            <a:r>
              <a:rPr lang="en-US" sz="1800" dirty="0"/>
              <a:t>no… 		</a:t>
            </a:r>
            <a:r>
              <a:rPr lang="en-US" sz="1400" dirty="0"/>
              <a:t>		</a:t>
            </a:r>
            <a:r>
              <a:rPr lang="en-US" sz="1100" dirty="0"/>
              <a:t>	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CBD39F3-1196-95DF-F7D4-11CFCDA58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EBEA8A3-7B6A-8146-7C03-C025A8CBCD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804519"/>
            <a:ext cx="7202456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en-US" sz="22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DODATAK ZA RAD U OKOLNOSTIMA KOJE DOVODE U PITANJE REDOVITO OBAVLJANJE POSLOVA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64974-9444-0457-6357-F45DD7B6AA7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5536" y="1556797"/>
            <a:ext cx="8208912" cy="43204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dirty="0"/>
              <a:t>ČLANAK 24. Zakona o plaćama</a:t>
            </a:r>
          </a:p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dirty="0"/>
              <a:t>1.) KOLEKITVNIM UGOVOROM MOGU SE UGOVORITI </a:t>
            </a:r>
            <a:r>
              <a:rPr lang="hr-HR" sz="1800" b="1" dirty="0"/>
              <a:t>DRUGA MATERIJALNA PRAVA </a:t>
            </a:r>
            <a:r>
              <a:rPr lang="hr-HR" sz="1800" dirty="0">
                <a:solidFill>
                  <a:schemeClr val="tx2"/>
                </a:solidFill>
              </a:rPr>
              <a:t>SLUŽBENIKA I NAMJEŠTENIKA </a:t>
            </a:r>
            <a:r>
              <a:rPr lang="hr-HR" sz="1800" dirty="0"/>
              <a:t>KOJA NISU UREĐENA ZAKONOM</a:t>
            </a:r>
          </a:p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dirty="0"/>
              <a:t>2.) IZNIMNO OD TOGA:</a:t>
            </a:r>
          </a:p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dirty="0"/>
              <a:t>-  </a:t>
            </a:r>
            <a:r>
              <a:rPr lang="en-US" sz="1800" dirty="0"/>
              <a:t>u </a:t>
            </a:r>
            <a:r>
              <a:rPr lang="en-US" sz="1800" dirty="0" err="1"/>
              <a:t>slučaju</a:t>
            </a:r>
            <a:r>
              <a:rPr lang="en-US" sz="1800" dirty="0"/>
              <a:t> </a:t>
            </a:r>
            <a:r>
              <a:rPr lang="en-US" sz="1800" dirty="0" err="1"/>
              <a:t>okolnosti</a:t>
            </a:r>
            <a:r>
              <a:rPr lang="en-US" sz="1800" dirty="0"/>
              <a:t> </a:t>
            </a:r>
            <a:r>
              <a:rPr lang="en-US" sz="1800" dirty="0" err="1"/>
              <a:t>koje</a:t>
            </a:r>
            <a:r>
              <a:rPr lang="en-US" sz="1800" dirty="0"/>
              <a:t> </a:t>
            </a:r>
            <a:r>
              <a:rPr lang="en-US" sz="1800" dirty="0" err="1"/>
              <a:t>dovode</a:t>
            </a:r>
            <a:r>
              <a:rPr lang="en-US" sz="1800" dirty="0"/>
              <a:t> </a:t>
            </a:r>
            <a:r>
              <a:rPr lang="en-US" sz="1800" b="1" dirty="0"/>
              <a:t>u </a:t>
            </a:r>
            <a:r>
              <a:rPr lang="en-US" sz="1800" b="1" dirty="0" err="1"/>
              <a:t>pitanje</a:t>
            </a:r>
            <a:r>
              <a:rPr lang="en-US" sz="1800" b="1" dirty="0"/>
              <a:t> </a:t>
            </a:r>
            <a:r>
              <a:rPr lang="en-US" sz="1800" b="1" dirty="0" err="1"/>
              <a:t>redovito</a:t>
            </a:r>
            <a:r>
              <a:rPr lang="en-US" sz="1800" b="1" dirty="0"/>
              <a:t> </a:t>
            </a:r>
            <a:r>
              <a:rPr lang="en-US" sz="1800" b="1" dirty="0" err="1"/>
              <a:t>obavljanje</a:t>
            </a:r>
            <a:r>
              <a:rPr lang="en-US" sz="1800" b="1" dirty="0"/>
              <a:t> </a:t>
            </a:r>
            <a:r>
              <a:rPr lang="en-US" sz="1800" b="1" dirty="0" err="1"/>
              <a:t>poslova</a:t>
            </a:r>
            <a:r>
              <a:rPr lang="en-US" sz="1800" b="1" dirty="0"/>
              <a:t> </a:t>
            </a:r>
            <a:r>
              <a:rPr lang="en-US" sz="1800" dirty="0" err="1"/>
              <a:t>iz</a:t>
            </a:r>
            <a:r>
              <a:rPr lang="en-US" sz="1800" dirty="0"/>
              <a:t> </a:t>
            </a:r>
            <a:r>
              <a:rPr lang="en-US" sz="1800" dirty="0" err="1"/>
              <a:t>djelokruga</a:t>
            </a:r>
            <a:r>
              <a:rPr lang="en-US" sz="1800" dirty="0"/>
              <a:t> </a:t>
            </a:r>
            <a:r>
              <a:rPr lang="en-US" sz="1800" dirty="0" err="1"/>
              <a:t>javne</a:t>
            </a:r>
            <a:r>
              <a:rPr lang="en-US" sz="1800" dirty="0"/>
              <a:t> </a:t>
            </a:r>
            <a:r>
              <a:rPr lang="en-US" sz="1800" dirty="0" err="1"/>
              <a:t>službe</a:t>
            </a:r>
            <a:endParaRPr lang="en-US" sz="1800" dirty="0"/>
          </a:p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dirty="0"/>
              <a:t>- </a:t>
            </a:r>
            <a:r>
              <a:rPr lang="en-US" sz="1800" dirty="0" err="1"/>
              <a:t>poseban</a:t>
            </a:r>
            <a:r>
              <a:rPr lang="en-US" sz="1800" dirty="0"/>
              <a:t> </a:t>
            </a:r>
            <a:r>
              <a:rPr lang="en-US" sz="1800" dirty="0" err="1"/>
              <a:t>dodatak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osnovnu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r>
              <a:rPr lang="en-US" sz="1800" dirty="0"/>
              <a:t> </a:t>
            </a:r>
            <a:r>
              <a:rPr lang="en-US" sz="1800" dirty="0" err="1"/>
              <a:t>zbog</a:t>
            </a:r>
            <a:r>
              <a:rPr lang="en-US" sz="1800" dirty="0"/>
              <a:t> </a:t>
            </a:r>
            <a:r>
              <a:rPr lang="en-US" sz="1800" dirty="0" err="1"/>
              <a:t>rada</a:t>
            </a:r>
            <a:r>
              <a:rPr lang="en-US" sz="1800" dirty="0"/>
              <a:t> u </a:t>
            </a:r>
            <a:r>
              <a:rPr lang="en-US" sz="1800" dirty="0" err="1"/>
              <a:t>tim</a:t>
            </a:r>
            <a:r>
              <a:rPr lang="en-US" sz="1800" dirty="0"/>
              <a:t> </a:t>
            </a:r>
            <a:r>
              <a:rPr lang="en-US" sz="1800" dirty="0" err="1"/>
              <a:t>okolnostima</a:t>
            </a:r>
            <a:r>
              <a:rPr lang="en-US" sz="1800" dirty="0"/>
              <a:t> </a:t>
            </a:r>
            <a:endParaRPr lang="hr-HR" sz="1800" dirty="0"/>
          </a:p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b="1" dirty="0"/>
              <a:t>- </a:t>
            </a:r>
            <a:r>
              <a:rPr lang="en-US" sz="1800" b="1" dirty="0" err="1"/>
              <a:t>najviše</a:t>
            </a:r>
            <a:r>
              <a:rPr lang="en-US" sz="1800" b="1" dirty="0"/>
              <a:t> do 20 % </a:t>
            </a:r>
            <a:r>
              <a:rPr lang="en-US" sz="1800" dirty="0" err="1"/>
              <a:t>osnovne</a:t>
            </a:r>
            <a:r>
              <a:rPr lang="en-US" sz="1800" dirty="0"/>
              <a:t> </a:t>
            </a:r>
            <a:r>
              <a:rPr lang="en-US" sz="1800" dirty="0" err="1"/>
              <a:t>plaće</a:t>
            </a:r>
            <a:r>
              <a:rPr lang="en-US" sz="1800" dirty="0"/>
              <a:t> </a:t>
            </a:r>
            <a:r>
              <a:rPr lang="en-US" sz="1800" dirty="0" err="1"/>
              <a:t>uvećane</a:t>
            </a:r>
            <a:r>
              <a:rPr lang="en-US" sz="1800" dirty="0"/>
              <a:t> za </a:t>
            </a:r>
            <a:r>
              <a:rPr lang="en-US" sz="1800" dirty="0" err="1"/>
              <a:t>dodatak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plaću</a:t>
            </a:r>
            <a:r>
              <a:rPr lang="en-US" sz="1800" dirty="0"/>
              <a:t> za </a:t>
            </a:r>
            <a:r>
              <a:rPr lang="en-US" sz="1800" dirty="0" err="1"/>
              <a:t>radni</a:t>
            </a:r>
            <a:r>
              <a:rPr lang="en-US" sz="1800" dirty="0"/>
              <a:t> </a:t>
            </a:r>
            <a:r>
              <a:rPr lang="en-US" sz="1800" dirty="0" err="1"/>
              <a:t>staž</a:t>
            </a:r>
            <a:endParaRPr lang="hr-HR" sz="1800" dirty="0"/>
          </a:p>
          <a:p>
            <a:pPr marL="0" marR="0" lvl="0" indent="0" algn="just" defTabSz="914400" fontAlgn="auto">
              <a:lnSpc>
                <a:spcPct val="110000"/>
              </a:lnSpc>
              <a:spcAft>
                <a:spcPts val="600"/>
              </a:spcAft>
              <a:buNone/>
              <a:tabLst/>
              <a:defRPr/>
            </a:pPr>
            <a:r>
              <a:rPr lang="hr-HR" sz="1800" dirty="0"/>
              <a:t>- primjerice rad na više škola, otežani uvjeti rada?</a:t>
            </a:r>
            <a:endParaRPr lang="en-US" sz="1800" dirty="0"/>
          </a:p>
          <a:p>
            <a:pPr marR="0" lvl="0" algn="just" defTabSz="914400" fontAlgn="auto">
              <a:lnSpc>
                <a:spcPct val="110000"/>
              </a:lnSpc>
              <a:spcAft>
                <a:spcPts val="600"/>
              </a:spcAft>
              <a:tabLst/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8413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Naslov 4">
            <a:extLst>
              <a:ext uri="{FF2B5EF4-FFF2-40B4-BE49-F238E27FC236}">
                <a16:creationId xmlns:a16="http://schemas.microsoft.com/office/drawing/2014/main" id="{9A8DC94C-BB66-42CA-81A8-9B2A6C294A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804519"/>
            <a:ext cx="7202456" cy="104923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 defTabSz="914400"/>
            <a:r>
              <a:rPr lang="en-US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NOVČANA NAGRADA ZA RADNE REZULTATE </a:t>
            </a:r>
            <a:br>
              <a:rPr lang="en-US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(BONUS) </a:t>
            </a:r>
            <a:br>
              <a:rPr lang="en-US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br>
              <a:rPr lang="en-US" sz="15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15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88684" y="2015732"/>
            <a:ext cx="7202456" cy="4037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defTabSz="914400">
              <a:lnSpc>
                <a:spcPct val="110000"/>
              </a:lnSpc>
            </a:pPr>
            <a:r>
              <a:rPr lang="en-US" sz="1400" dirty="0"/>
              <a:t> </a:t>
            </a:r>
            <a:r>
              <a:rPr lang="en-US" sz="1600" dirty="0" err="1"/>
              <a:t>pravo</a:t>
            </a:r>
            <a:r>
              <a:rPr lang="en-US" sz="1600" dirty="0"/>
              <a:t> </a:t>
            </a:r>
            <a:r>
              <a:rPr lang="en-US" sz="1600" dirty="0" err="1"/>
              <a:t>ostvaruje</a:t>
            </a:r>
            <a:r>
              <a:rPr lang="en-US" sz="1600" dirty="0"/>
              <a:t> </a:t>
            </a:r>
            <a:r>
              <a:rPr lang="en-US" sz="1600" dirty="0" err="1"/>
              <a:t>službenik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namještenik</a:t>
            </a:r>
            <a:r>
              <a:rPr lang="en-US" sz="1600" dirty="0"/>
              <a:t> koji je </a:t>
            </a:r>
            <a:r>
              <a:rPr lang="en-US" sz="1600" dirty="0" err="1"/>
              <a:t>svojim</a:t>
            </a:r>
            <a:r>
              <a:rPr lang="en-US" sz="1600" dirty="0"/>
              <a:t> </a:t>
            </a:r>
            <a:r>
              <a:rPr lang="en-US" sz="1600" dirty="0" err="1"/>
              <a:t>radom</a:t>
            </a:r>
            <a:r>
              <a:rPr lang="en-US" sz="1600" dirty="0"/>
              <a:t> </a:t>
            </a:r>
            <a:r>
              <a:rPr lang="en-US" sz="1600" dirty="0" err="1"/>
              <a:t>tijekom</a:t>
            </a:r>
            <a:r>
              <a:rPr lang="en-US" sz="1600" dirty="0"/>
              <a:t> </a:t>
            </a:r>
            <a:r>
              <a:rPr lang="en-US" sz="1600" dirty="0" err="1"/>
              <a:t>kalendarske</a:t>
            </a:r>
            <a:r>
              <a:rPr lang="en-US" sz="1600" dirty="0"/>
              <a:t> </a:t>
            </a:r>
            <a:r>
              <a:rPr lang="en-US" sz="1600" dirty="0" err="1"/>
              <a:t>godine</a:t>
            </a:r>
            <a:r>
              <a:rPr lang="en-US" sz="1600" dirty="0"/>
              <a:t> </a:t>
            </a:r>
            <a:r>
              <a:rPr lang="en-US" sz="1600" dirty="0" err="1"/>
              <a:t>postigao</a:t>
            </a:r>
            <a:r>
              <a:rPr lang="en-US" sz="1600" dirty="0"/>
              <a:t> </a:t>
            </a:r>
            <a:r>
              <a:rPr lang="en-US" sz="1600" dirty="0" err="1"/>
              <a:t>iznimne</a:t>
            </a:r>
            <a:r>
              <a:rPr lang="en-US" sz="1600" dirty="0"/>
              <a:t> </a:t>
            </a:r>
            <a:r>
              <a:rPr lang="en-US" sz="1600" dirty="0" err="1"/>
              <a:t>rezultate</a:t>
            </a:r>
            <a:endParaRPr lang="en-US" sz="1600" dirty="0"/>
          </a:p>
          <a:p>
            <a:pPr defTabSz="914400">
              <a:lnSpc>
                <a:spcPct val="110000"/>
              </a:lnSpc>
            </a:pPr>
            <a:r>
              <a:rPr lang="en-US" sz="1600" dirty="0" err="1"/>
              <a:t>konkretne</a:t>
            </a:r>
            <a:r>
              <a:rPr lang="en-US" sz="1600" dirty="0"/>
              <a:t> </a:t>
            </a:r>
            <a:r>
              <a:rPr lang="en-US" sz="1600" dirty="0" err="1"/>
              <a:t>kriterije</a:t>
            </a:r>
            <a:r>
              <a:rPr lang="en-US" sz="1600" dirty="0"/>
              <a:t> za </a:t>
            </a:r>
            <a:r>
              <a:rPr lang="en-US" sz="1600" dirty="0" err="1"/>
              <a:t>dodjelu</a:t>
            </a:r>
            <a:r>
              <a:rPr lang="en-US" sz="1600" dirty="0"/>
              <a:t> </a:t>
            </a:r>
            <a:r>
              <a:rPr lang="en-US" sz="1600" dirty="0" err="1"/>
              <a:t>bonusa</a:t>
            </a:r>
            <a:r>
              <a:rPr lang="en-US" sz="1600" dirty="0"/>
              <a:t> </a:t>
            </a:r>
            <a:r>
              <a:rPr lang="en-US" sz="1600" dirty="0" err="1"/>
              <a:t>donosi</a:t>
            </a:r>
            <a:r>
              <a:rPr lang="en-US" sz="1600" dirty="0"/>
              <a:t> </a:t>
            </a:r>
            <a:r>
              <a:rPr lang="en-US" sz="1600" b="1" dirty="0" err="1"/>
              <a:t>pravilnikom</a:t>
            </a:r>
            <a:r>
              <a:rPr lang="en-US" sz="1600" dirty="0"/>
              <a:t> „</a:t>
            </a:r>
            <a:r>
              <a:rPr lang="en-US" sz="1600" dirty="0" err="1"/>
              <a:t>čelnik</a:t>
            </a:r>
            <a:r>
              <a:rPr lang="en-US" sz="1600" dirty="0"/>
              <a:t> </a:t>
            </a:r>
            <a:r>
              <a:rPr lang="en-US" sz="1600" dirty="0" err="1"/>
              <a:t>državnog</a:t>
            </a:r>
            <a:r>
              <a:rPr lang="en-US" sz="1600" dirty="0"/>
              <a:t> </a:t>
            </a:r>
            <a:r>
              <a:rPr lang="en-US" sz="1600" dirty="0" err="1"/>
              <a:t>tijela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razini</a:t>
            </a:r>
            <a:r>
              <a:rPr lang="en-US" sz="1600" dirty="0"/>
              <a:t> </a:t>
            </a:r>
            <a:r>
              <a:rPr lang="en-US" sz="1600" dirty="0" err="1"/>
              <a:t>razdjela</a:t>
            </a:r>
            <a:r>
              <a:rPr lang="en-US" sz="1600" dirty="0"/>
              <a:t> </a:t>
            </a:r>
            <a:r>
              <a:rPr lang="en-US" sz="1600" dirty="0" err="1"/>
              <a:t>organizacijske</a:t>
            </a:r>
            <a:r>
              <a:rPr lang="en-US" sz="1600" dirty="0"/>
              <a:t> </a:t>
            </a:r>
            <a:r>
              <a:rPr lang="en-US" sz="1600" dirty="0" err="1"/>
              <a:t>klasifikacije</a:t>
            </a:r>
            <a:r>
              <a:rPr lang="en-US" sz="1600" dirty="0"/>
              <a:t> u </a:t>
            </a:r>
            <a:r>
              <a:rPr lang="en-US" sz="1600" dirty="0" err="1"/>
              <a:t>državnom</a:t>
            </a:r>
            <a:r>
              <a:rPr lang="en-US" sz="1600" dirty="0"/>
              <a:t> </a:t>
            </a:r>
            <a:r>
              <a:rPr lang="en-US" sz="1600" dirty="0" err="1"/>
              <a:t>proračunu</a:t>
            </a:r>
            <a:r>
              <a:rPr lang="en-US" sz="1600" dirty="0"/>
              <a:t> za </a:t>
            </a:r>
            <a:r>
              <a:rPr lang="en-US" sz="1600" dirty="0" err="1"/>
              <a:t>službenike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namještenike</a:t>
            </a:r>
            <a:r>
              <a:rPr lang="en-US" sz="1600" dirty="0"/>
              <a:t> </a:t>
            </a:r>
            <a:r>
              <a:rPr lang="en-US" sz="1600" dirty="0" err="1"/>
              <a:t>javnih</a:t>
            </a:r>
            <a:r>
              <a:rPr lang="en-US" sz="1600" dirty="0"/>
              <a:t> </a:t>
            </a:r>
            <a:r>
              <a:rPr lang="en-US" sz="1600" dirty="0" err="1"/>
              <a:t>službi</a:t>
            </a:r>
            <a:r>
              <a:rPr lang="en-US" sz="1600" dirty="0"/>
              <a:t> </a:t>
            </a:r>
            <a:r>
              <a:rPr lang="en-US" sz="1600" dirty="0" err="1"/>
              <a:t>iz</a:t>
            </a:r>
            <a:r>
              <a:rPr lang="en-US" sz="1600" dirty="0"/>
              <a:t> </a:t>
            </a:r>
            <a:r>
              <a:rPr lang="en-US" sz="1600" dirty="0" err="1"/>
              <a:t>svog</a:t>
            </a:r>
            <a:r>
              <a:rPr lang="en-US" sz="1600" dirty="0"/>
              <a:t> </a:t>
            </a:r>
            <a:r>
              <a:rPr lang="en-US" sz="1600" dirty="0" err="1"/>
              <a:t>razdjela</a:t>
            </a:r>
            <a:r>
              <a:rPr lang="en-US" sz="1600" dirty="0"/>
              <a:t>“ 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određuje</a:t>
            </a:r>
            <a:r>
              <a:rPr lang="en-US" sz="1600" dirty="0"/>
              <a:t> </a:t>
            </a:r>
            <a:r>
              <a:rPr lang="en-US" sz="1600" dirty="0" err="1"/>
              <a:t>njegovu</a:t>
            </a:r>
            <a:r>
              <a:rPr lang="en-US" sz="1600" dirty="0"/>
              <a:t> </a:t>
            </a:r>
            <a:r>
              <a:rPr lang="en-US" sz="1600" dirty="0" err="1"/>
              <a:t>visinu</a:t>
            </a:r>
            <a:endParaRPr lang="hr-HR" sz="1600" dirty="0"/>
          </a:p>
          <a:p>
            <a:pPr defTabSz="914400">
              <a:lnSpc>
                <a:spcPct val="110000"/>
              </a:lnSpc>
            </a:pPr>
            <a:r>
              <a:rPr lang="en-US" sz="1600" dirty="0"/>
              <a:t>  NE PIŠE DO KADA</a:t>
            </a:r>
            <a:r>
              <a:rPr lang="hr-HR" sz="1600" dirty="0"/>
              <a:t> SE MORA DONIJETI - BEZ PRAVILNIKA NEMA ISPLATE </a:t>
            </a:r>
            <a:endParaRPr lang="en-US" sz="1600" dirty="0"/>
          </a:p>
          <a:p>
            <a:pPr defTabSz="914400">
              <a:lnSpc>
                <a:spcPct val="110000"/>
              </a:lnSpc>
            </a:pP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izvrsnost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bi se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morala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promatrati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u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širem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smislu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,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kako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u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smislu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odgojno-obrazovnog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rada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tako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i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u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smislu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samog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funkcioniranja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ustanove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endParaRPr kumimoji="0" lang="hr-HR" sz="1600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defTabSz="914400">
              <a:lnSpc>
                <a:spcPct val="110000"/>
              </a:lnSpc>
            </a:pP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svakako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uzeti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u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obzir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prilikom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izrade</a:t>
            </a:r>
            <a:r>
              <a:rPr kumimoji="0" lang="en-US" sz="1600" b="0" i="0" u="none" strike="noStrike" cap="none" spc="0" normalizeH="0" baseline="0" noProof="0" dirty="0">
                <a:ln>
                  <a:noFill/>
                </a:ln>
                <a:uLnTx/>
                <a:uFillTx/>
              </a:rPr>
              <a:t> </a:t>
            </a:r>
            <a:r>
              <a:rPr kumimoji="0" lang="en-US" sz="1600" b="0" i="0" u="none" strike="noStrike" cap="none" spc="0" normalizeH="0" baseline="0" noProof="0" dirty="0" err="1">
                <a:ln>
                  <a:noFill/>
                </a:ln>
                <a:uLnTx/>
                <a:uFillTx/>
              </a:rPr>
              <a:t>pravilnika</a:t>
            </a:r>
            <a:endParaRPr lang="en-US" sz="1600" dirty="0"/>
          </a:p>
          <a:p>
            <a:pPr defTabSz="914400">
              <a:lnSpc>
                <a:spcPct val="110000"/>
              </a:lnSpc>
            </a:pPr>
            <a:r>
              <a:rPr lang="en-US" sz="1600" dirty="0"/>
              <a:t>„</a:t>
            </a:r>
            <a:r>
              <a:rPr lang="en-US" sz="1600" i="1" dirty="0" err="1"/>
              <a:t>procjena</a:t>
            </a:r>
            <a:r>
              <a:rPr lang="en-US" sz="1600" i="1" dirty="0"/>
              <a:t> je da </a:t>
            </a:r>
            <a:r>
              <a:rPr lang="en-US" sz="1600" i="1" dirty="0" err="1"/>
              <a:t>će</a:t>
            </a:r>
            <a:r>
              <a:rPr lang="en-US" sz="1600" i="1" dirty="0"/>
              <a:t> u </a:t>
            </a:r>
            <a:r>
              <a:rPr lang="en-US" sz="1600" i="1" dirty="0" err="1"/>
              <a:t>prvih</a:t>
            </a:r>
            <a:r>
              <a:rPr lang="en-US" sz="1600" i="1" dirty="0"/>
              <a:t> 10 </a:t>
            </a:r>
            <a:r>
              <a:rPr lang="en-US" sz="1600" i="1" dirty="0" err="1"/>
              <a:t>godina</a:t>
            </a:r>
            <a:r>
              <a:rPr lang="en-US" sz="1600" i="1" dirty="0"/>
              <a:t> </a:t>
            </a:r>
            <a:r>
              <a:rPr lang="en-US" sz="1600" i="1" dirty="0" err="1"/>
              <a:t>provedbe</a:t>
            </a:r>
            <a:r>
              <a:rPr lang="en-US" sz="1600" i="1" dirty="0"/>
              <a:t>  </a:t>
            </a:r>
            <a:r>
              <a:rPr lang="en-US" sz="1600" i="1" dirty="0" err="1"/>
              <a:t>Zakona</a:t>
            </a:r>
            <a:r>
              <a:rPr lang="en-US" sz="1600" i="1" dirty="0"/>
              <a:t> </a:t>
            </a:r>
            <a:r>
              <a:rPr lang="en-US" sz="1600" i="1" dirty="0" err="1"/>
              <a:t>fiskalni</a:t>
            </a:r>
            <a:r>
              <a:rPr lang="en-US" sz="1600" i="1" dirty="0"/>
              <a:t> </a:t>
            </a:r>
            <a:r>
              <a:rPr lang="en-US" sz="1600" i="1" dirty="0" err="1"/>
              <a:t>učinak</a:t>
            </a:r>
            <a:r>
              <a:rPr lang="en-US" sz="1600" i="1" dirty="0"/>
              <a:t> </a:t>
            </a:r>
            <a:r>
              <a:rPr lang="en-US" sz="1600" i="1" dirty="0" err="1"/>
              <a:t>iznositi</a:t>
            </a:r>
            <a:r>
              <a:rPr lang="en-US" sz="1600" i="1" dirty="0"/>
              <a:t> </a:t>
            </a:r>
            <a:r>
              <a:rPr lang="en-US" sz="1600" i="1" dirty="0" err="1"/>
              <a:t>oko</a:t>
            </a:r>
            <a:r>
              <a:rPr lang="en-US" sz="1600" i="1" dirty="0"/>
              <a:t> 1,8 </a:t>
            </a:r>
            <a:r>
              <a:rPr lang="en-US" sz="1600" i="1" dirty="0" err="1"/>
              <a:t>milijardi</a:t>
            </a:r>
            <a:r>
              <a:rPr lang="en-US" sz="1600" i="1" dirty="0"/>
              <a:t> </a:t>
            </a:r>
            <a:r>
              <a:rPr lang="en-US" sz="1600" i="1" dirty="0" err="1"/>
              <a:t>eura</a:t>
            </a:r>
            <a:r>
              <a:rPr lang="en-US" sz="1600" i="1" dirty="0"/>
              <a:t> od </a:t>
            </a:r>
            <a:r>
              <a:rPr lang="en-US" sz="1600" i="1" dirty="0" err="1"/>
              <a:t>čega</a:t>
            </a:r>
            <a:r>
              <a:rPr lang="en-US" sz="1600" i="1" dirty="0"/>
              <a:t> se </a:t>
            </a:r>
            <a:r>
              <a:rPr lang="en-US" sz="1600" i="1" dirty="0" err="1"/>
              <a:t>oko</a:t>
            </a:r>
            <a:r>
              <a:rPr lang="en-US" sz="1600" i="1" dirty="0"/>
              <a:t> </a:t>
            </a:r>
            <a:r>
              <a:rPr lang="en-US" sz="1600" b="1" i="1" dirty="0"/>
              <a:t>158,3 </a:t>
            </a:r>
            <a:r>
              <a:rPr lang="en-US" sz="1600" b="1" i="1" dirty="0" err="1"/>
              <a:t>milijuna</a:t>
            </a:r>
            <a:r>
              <a:rPr lang="en-US" sz="1600" b="1" i="1" dirty="0"/>
              <a:t> </a:t>
            </a:r>
            <a:r>
              <a:rPr lang="en-US" sz="1600" b="1" i="1" dirty="0" err="1"/>
              <a:t>eura</a:t>
            </a:r>
            <a:r>
              <a:rPr lang="en-US" sz="1600" b="1" i="1" dirty="0"/>
              <a:t> </a:t>
            </a:r>
            <a:r>
              <a:rPr lang="en-US" sz="1600" i="1" dirty="0" err="1"/>
              <a:t>odnosi</a:t>
            </a:r>
            <a:r>
              <a:rPr lang="en-US" sz="1600" i="1" dirty="0"/>
              <a:t> </a:t>
            </a:r>
            <a:r>
              <a:rPr lang="en-US" sz="1600" i="1" dirty="0" err="1"/>
              <a:t>na</a:t>
            </a:r>
            <a:r>
              <a:rPr lang="en-US" sz="1600" i="1" dirty="0"/>
              <a:t> </a:t>
            </a:r>
            <a:r>
              <a:rPr lang="en-US" sz="1600" i="1" dirty="0" err="1"/>
              <a:t>isplatu</a:t>
            </a:r>
            <a:r>
              <a:rPr lang="en-US" sz="1600" i="1" dirty="0"/>
              <a:t> </a:t>
            </a:r>
            <a:r>
              <a:rPr lang="en-US" sz="1600" i="1" dirty="0" err="1"/>
              <a:t>godišnjih</a:t>
            </a:r>
            <a:r>
              <a:rPr lang="en-US" sz="1600" i="1" dirty="0"/>
              <a:t> </a:t>
            </a:r>
            <a:r>
              <a:rPr lang="en-US" sz="1600" i="1" dirty="0" err="1"/>
              <a:t>bonusa</a:t>
            </a:r>
            <a:r>
              <a:rPr lang="hr-HR" sz="1600" i="1" dirty="0"/>
              <a:t>”</a:t>
            </a:r>
            <a:endParaRPr lang="en-US" sz="16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9919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Naslov 4">
            <a:extLst>
              <a:ext uri="{FF2B5EF4-FFF2-40B4-BE49-F238E27FC236}">
                <a16:creationId xmlns:a16="http://schemas.microsoft.com/office/drawing/2014/main" id="{9A8DC94C-BB66-42CA-81A8-9B2A6C294A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260649"/>
            <a:ext cx="7202456" cy="8454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en-US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NOVČANA NAGRADA ZA RADNE REZULTATE (BONUS)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1412776"/>
            <a:ext cx="8352928" cy="46407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 defTabSz="914400">
              <a:lnSpc>
                <a:spcPct val="110000"/>
              </a:lnSpc>
              <a:buNone/>
              <a:defRPr/>
            </a:pPr>
            <a:r>
              <a:rPr lang="hr-HR" sz="1800" dirty="0"/>
              <a:t>- </a:t>
            </a:r>
            <a:r>
              <a:rPr lang="en-US" dirty="0" err="1"/>
              <a:t>sredstva</a:t>
            </a:r>
            <a:r>
              <a:rPr lang="en-US" dirty="0"/>
              <a:t> za </a:t>
            </a:r>
            <a:r>
              <a:rPr lang="en-US" dirty="0" err="1"/>
              <a:t>isplatu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iznositi</a:t>
            </a:r>
            <a:r>
              <a:rPr lang="en-US" dirty="0"/>
              <a:t> do </a:t>
            </a:r>
            <a:r>
              <a:rPr lang="en-US" dirty="0" err="1"/>
              <a:t>najviše</a:t>
            </a:r>
            <a:r>
              <a:rPr lang="en-US" dirty="0"/>
              <a:t> 0,2% </a:t>
            </a:r>
            <a:r>
              <a:rPr lang="en-US" dirty="0" err="1"/>
              <a:t>ukupno</a:t>
            </a:r>
            <a:r>
              <a:rPr lang="en-US" dirty="0"/>
              <a:t> </a:t>
            </a:r>
            <a:r>
              <a:rPr lang="en-US" dirty="0" err="1"/>
              <a:t>izvršenih</a:t>
            </a:r>
            <a:r>
              <a:rPr lang="en-US" dirty="0"/>
              <a:t> </a:t>
            </a:r>
            <a:r>
              <a:rPr lang="en-US" dirty="0" err="1"/>
              <a:t>rashoda</a:t>
            </a:r>
            <a:r>
              <a:rPr lang="en-US" dirty="0"/>
              <a:t> za </a:t>
            </a:r>
            <a:r>
              <a:rPr lang="en-US" dirty="0" err="1"/>
              <a:t>plaće</a:t>
            </a:r>
            <a:r>
              <a:rPr lang="en-US" dirty="0"/>
              <a:t> za </a:t>
            </a:r>
            <a:r>
              <a:rPr lang="en-US" dirty="0" err="1"/>
              <a:t>redovan</a:t>
            </a:r>
            <a:r>
              <a:rPr lang="en-US" dirty="0"/>
              <a:t> rad </a:t>
            </a:r>
            <a:r>
              <a:rPr lang="en-US" dirty="0" err="1"/>
              <a:t>službenika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namještenika</a:t>
            </a:r>
            <a:r>
              <a:rPr lang="en-US" dirty="0"/>
              <a:t> u </a:t>
            </a:r>
            <a:r>
              <a:rPr lang="en-US" dirty="0" err="1"/>
              <a:t>prethodnoj</a:t>
            </a:r>
            <a:r>
              <a:rPr lang="en-US" dirty="0"/>
              <a:t> </a:t>
            </a:r>
            <a:r>
              <a:rPr lang="en-US" dirty="0" err="1"/>
              <a:t>godini</a:t>
            </a:r>
            <a:r>
              <a:rPr lang="en-US" dirty="0"/>
              <a:t> </a:t>
            </a:r>
          </a:p>
          <a:p>
            <a:pPr marL="0" indent="0" defTabSz="914400">
              <a:lnSpc>
                <a:spcPct val="110000"/>
              </a:lnSpc>
              <a:buNone/>
              <a:defRPr/>
            </a:pPr>
            <a:r>
              <a:rPr lang="hr-HR" dirty="0"/>
              <a:t>- </a:t>
            </a:r>
            <a:r>
              <a:rPr lang="en-US" dirty="0" err="1"/>
              <a:t>osiguravaju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posebnoj</a:t>
            </a:r>
            <a:r>
              <a:rPr lang="en-US" dirty="0"/>
              <a:t> </a:t>
            </a:r>
            <a:r>
              <a:rPr lang="en-US" dirty="0" err="1"/>
              <a:t>stavci</a:t>
            </a:r>
            <a:r>
              <a:rPr lang="en-US" dirty="0"/>
              <a:t> u fin.</a:t>
            </a:r>
            <a:r>
              <a:rPr lang="hr-HR" dirty="0"/>
              <a:t> </a:t>
            </a:r>
            <a:r>
              <a:rPr lang="en-US" dirty="0" err="1"/>
              <a:t>planu</a:t>
            </a:r>
            <a:r>
              <a:rPr lang="en-US" dirty="0"/>
              <a:t> </a:t>
            </a:r>
            <a:r>
              <a:rPr lang="en-US" dirty="0" err="1"/>
              <a:t>proračunskog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 </a:t>
            </a:r>
          </a:p>
          <a:p>
            <a:pPr marL="0" indent="0" defTabSz="914400">
              <a:lnSpc>
                <a:spcPct val="110000"/>
              </a:lnSpc>
              <a:buNone/>
              <a:defRPr/>
            </a:pPr>
            <a:r>
              <a:rPr lang="hr-HR" dirty="0"/>
              <a:t>- </a:t>
            </a:r>
            <a:r>
              <a:rPr lang="en-US" dirty="0"/>
              <a:t>31211 - Bonus za </a:t>
            </a:r>
            <a:r>
              <a:rPr lang="en-US" dirty="0" err="1"/>
              <a:t>uspješan</a:t>
            </a:r>
            <a:r>
              <a:rPr lang="en-US" dirty="0"/>
              <a:t> rad</a:t>
            </a:r>
          </a:p>
          <a:p>
            <a:pPr marL="0" indent="0" algn="just" defTabSz="914400">
              <a:lnSpc>
                <a:spcPct val="110000"/>
              </a:lnSpc>
              <a:buNone/>
              <a:defRPr/>
            </a:pPr>
            <a:r>
              <a:rPr lang="hr-HR" dirty="0"/>
              <a:t>- </a:t>
            </a:r>
            <a:r>
              <a:rPr lang="en-US" dirty="0"/>
              <a:t>„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izvori</a:t>
            </a:r>
            <a:r>
              <a:rPr lang="en-US" dirty="0"/>
              <a:t> </a:t>
            </a:r>
            <a:r>
              <a:rPr lang="en-US" dirty="0" err="1"/>
              <a:t>financiranja</a:t>
            </a:r>
            <a:r>
              <a:rPr lang="en-US" dirty="0"/>
              <a:t> u </a:t>
            </a:r>
            <a:r>
              <a:rPr lang="en-US" dirty="0" err="1"/>
              <a:t>državnom</a:t>
            </a:r>
            <a:r>
              <a:rPr lang="en-US" dirty="0"/>
              <a:t> </a:t>
            </a:r>
            <a:r>
              <a:rPr lang="en-US" dirty="0" err="1"/>
              <a:t>proračunu</a:t>
            </a:r>
            <a:r>
              <a:rPr lang="en-US" dirty="0"/>
              <a:t> </a:t>
            </a:r>
            <a:r>
              <a:rPr lang="en-US" dirty="0" err="1"/>
              <a:t>obuhvaćeni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se ne bi </a:t>
            </a:r>
            <a:r>
              <a:rPr lang="en-US" dirty="0" err="1"/>
              <a:t>dogodilo</a:t>
            </a:r>
            <a:r>
              <a:rPr lang="en-US" dirty="0"/>
              <a:t> </a:t>
            </a:r>
            <a:r>
              <a:rPr lang="en-US" dirty="0" err="1"/>
              <a:t>dvostruko</a:t>
            </a:r>
            <a:r>
              <a:rPr lang="en-US" dirty="0"/>
              <a:t> </a:t>
            </a:r>
            <a:r>
              <a:rPr lang="en-US" dirty="0" err="1"/>
              <a:t>isplaćivanje</a:t>
            </a:r>
            <a:r>
              <a:rPr lang="en-US" dirty="0"/>
              <a:t> </a:t>
            </a:r>
            <a:r>
              <a:rPr lang="en-US" dirty="0" err="1"/>
              <a:t>bonusa</a:t>
            </a:r>
            <a:r>
              <a:rPr lang="en-US" dirty="0"/>
              <a:t>, </a:t>
            </a:r>
            <a:r>
              <a:rPr lang="en-US" dirty="0" err="1"/>
              <a:t>jednih</a:t>
            </a:r>
            <a:r>
              <a:rPr lang="en-US" dirty="0"/>
              <a:t> iz </a:t>
            </a:r>
            <a:r>
              <a:rPr lang="en-US" dirty="0" err="1"/>
              <a:t>izvora</a:t>
            </a:r>
            <a:r>
              <a:rPr lang="en-US" dirty="0"/>
              <a:t> 11, a </a:t>
            </a:r>
            <a:r>
              <a:rPr lang="en-US" dirty="0" err="1"/>
              <a:t>drugih</a:t>
            </a:r>
            <a:r>
              <a:rPr lang="en-US" dirty="0"/>
              <a:t> iz </a:t>
            </a:r>
            <a:r>
              <a:rPr lang="en-US" dirty="0" err="1"/>
              <a:t>vlastitih</a:t>
            </a:r>
            <a:r>
              <a:rPr lang="en-US" dirty="0"/>
              <a:t> </a:t>
            </a:r>
            <a:r>
              <a:rPr lang="en-US" dirty="0" err="1"/>
              <a:t>prihoda</a:t>
            </a:r>
            <a:r>
              <a:rPr lang="en-US" dirty="0"/>
              <a:t> (</a:t>
            </a:r>
            <a:r>
              <a:rPr lang="en-US" dirty="0" err="1"/>
              <a:t>izvor</a:t>
            </a:r>
            <a:r>
              <a:rPr lang="en-US" dirty="0"/>
              <a:t> 31)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izvora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bi </a:t>
            </a:r>
            <a:r>
              <a:rPr lang="en-US" dirty="0" err="1"/>
              <a:t>dovelo</a:t>
            </a:r>
            <a:r>
              <a:rPr lang="en-US" dirty="0"/>
              <a:t> do </a:t>
            </a:r>
            <a:r>
              <a:rPr lang="en-US" dirty="0" err="1"/>
              <a:t>nejednakosti</a:t>
            </a:r>
            <a:r>
              <a:rPr lang="en-US" dirty="0"/>
              <a:t> </a:t>
            </a:r>
            <a:r>
              <a:rPr lang="en-US" dirty="0" err="1"/>
              <a:t>službenika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namještenika</a:t>
            </a:r>
            <a:r>
              <a:rPr lang="en-US" dirty="0"/>
              <a:t> u </a:t>
            </a:r>
            <a:r>
              <a:rPr lang="en-US" dirty="0" err="1"/>
              <a:t>ostvarivanju</a:t>
            </a:r>
            <a:r>
              <a:rPr lang="en-US" dirty="0"/>
              <a:t> </a:t>
            </a:r>
            <a:r>
              <a:rPr lang="en-US" dirty="0" err="1"/>
              <a:t>ovih</a:t>
            </a:r>
            <a:r>
              <a:rPr lang="en-US" dirty="0"/>
              <a:t> prava </a:t>
            </a:r>
            <a:r>
              <a:rPr lang="en-US" dirty="0" err="1"/>
              <a:t>zato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bi </a:t>
            </a:r>
            <a:r>
              <a:rPr lang="en-US" dirty="0" err="1"/>
              <a:t>službenici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namještenici</a:t>
            </a:r>
            <a:r>
              <a:rPr lang="en-US" dirty="0"/>
              <a:t> u </a:t>
            </a:r>
            <a:r>
              <a:rPr lang="en-US" dirty="0" err="1"/>
              <a:t>onim</a:t>
            </a:r>
            <a:r>
              <a:rPr lang="en-US" dirty="0"/>
              <a:t> </a:t>
            </a:r>
            <a:r>
              <a:rPr lang="en-US" dirty="0" err="1"/>
              <a:t>institucijama</a:t>
            </a:r>
            <a:r>
              <a:rPr lang="en-US" dirty="0"/>
              <a:t> u </a:t>
            </a:r>
            <a:r>
              <a:rPr lang="en-US" dirty="0" err="1"/>
              <a:t>kojim</a:t>
            </a:r>
            <a:r>
              <a:rPr lang="en-US" dirty="0"/>
              <a:t> </a:t>
            </a:r>
            <a:r>
              <a:rPr lang="en-US" dirty="0" err="1"/>
              <a:t>osvaruju</a:t>
            </a:r>
            <a:r>
              <a:rPr lang="en-US" dirty="0"/>
              <a:t> </a:t>
            </a:r>
            <a:r>
              <a:rPr lang="en-US" dirty="0" err="1"/>
              <a:t>značajnije</a:t>
            </a:r>
            <a:r>
              <a:rPr lang="en-US" dirty="0"/>
              <a:t> </a:t>
            </a:r>
            <a:r>
              <a:rPr lang="en-US" dirty="0" err="1"/>
              <a:t>vlasite</a:t>
            </a:r>
            <a:r>
              <a:rPr lang="en-US" dirty="0"/>
              <a:t> </a:t>
            </a:r>
            <a:r>
              <a:rPr lang="en-US" dirty="0" err="1"/>
              <a:t>prihode</a:t>
            </a:r>
            <a:r>
              <a:rPr lang="en-US" dirty="0"/>
              <a:t> (</a:t>
            </a:r>
            <a:r>
              <a:rPr lang="en-US" dirty="0" err="1"/>
              <a:t>poput</a:t>
            </a:r>
            <a:r>
              <a:rPr lang="en-US" dirty="0"/>
              <a:t> </a:t>
            </a:r>
            <a:r>
              <a:rPr lang="en-US" dirty="0" err="1"/>
              <a:t>fakulteta</a:t>
            </a:r>
            <a:r>
              <a:rPr lang="en-US" dirty="0"/>
              <a:t>) </a:t>
            </a:r>
            <a:r>
              <a:rPr lang="en-US" dirty="0" err="1"/>
              <a:t>dobivali</a:t>
            </a:r>
            <a:r>
              <a:rPr lang="en-US" dirty="0"/>
              <a:t> </a:t>
            </a:r>
            <a:r>
              <a:rPr lang="en-US" dirty="0" err="1"/>
              <a:t>dvostruke</a:t>
            </a:r>
            <a:r>
              <a:rPr lang="en-US" dirty="0"/>
              <a:t> </a:t>
            </a:r>
            <a:r>
              <a:rPr lang="en-US" dirty="0" err="1"/>
              <a:t>bonuse</a:t>
            </a:r>
            <a:r>
              <a:rPr lang="en-US" dirty="0"/>
              <a:t>”</a:t>
            </a:r>
          </a:p>
          <a:p>
            <a:pPr marL="0" indent="0" algn="just" defTabSz="914400">
              <a:lnSpc>
                <a:spcPct val="110000"/>
              </a:lnSpc>
              <a:buNone/>
              <a:defRPr/>
            </a:pPr>
            <a:r>
              <a:rPr lang="hr-HR" dirty="0"/>
              <a:t>- </a:t>
            </a:r>
            <a:r>
              <a:rPr lang="en-US" b="1" dirty="0" err="1"/>
              <a:t>nužno</a:t>
            </a:r>
            <a:r>
              <a:rPr lang="en-US" b="1" dirty="0"/>
              <a:t> </a:t>
            </a:r>
            <a:r>
              <a:rPr lang="en-US" b="1" dirty="0" err="1"/>
              <a:t>propisati</a:t>
            </a:r>
            <a:r>
              <a:rPr lang="hr-HR" b="1" dirty="0"/>
              <a:t> i jasno definirati</a:t>
            </a:r>
            <a:r>
              <a:rPr lang="en-US" b="1" dirty="0"/>
              <a:t> </a:t>
            </a:r>
            <a:r>
              <a:rPr lang="hr-HR" b="1" dirty="0"/>
              <a:t>jasne </a:t>
            </a:r>
            <a:r>
              <a:rPr lang="en-US" b="1" dirty="0" err="1"/>
              <a:t>kriterije</a:t>
            </a:r>
            <a:r>
              <a:rPr lang="hr-HR" b="1" dirty="0"/>
              <a:t> za administrativno i računovodstveno osoblje</a:t>
            </a:r>
            <a:endParaRPr lang="en-US" b="1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en-US" b="1" dirty="0"/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kumimoji="0" lang="en-US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kumimoji="0" lang="en-US" sz="1400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kumimoji="0" lang="en-US" sz="1400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95571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Naslov 4">
            <a:extLst>
              <a:ext uri="{FF2B5EF4-FFF2-40B4-BE49-F238E27FC236}">
                <a16:creationId xmlns:a16="http://schemas.microsoft.com/office/drawing/2014/main" id="{9A8DC94C-BB66-42CA-81A8-9B2A6C294A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188643"/>
            <a:ext cx="7202456" cy="10898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 defTabSz="914400"/>
            <a:br>
              <a:rPr lang="hr-HR" sz="2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NOVČANA NAGRADA ZA RADNE REZULTATE (BONUS) </a:t>
            </a:r>
            <a:br>
              <a:rPr lang="hr-HR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hr-HR" sz="24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kriteriji?</a:t>
            </a:r>
            <a:endParaRPr lang="en-US" sz="24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556792"/>
            <a:ext cx="8640960" cy="390955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</a:t>
            </a:r>
            <a:r>
              <a:rPr lang="en-US" dirty="0" err="1"/>
              <a:t>čelnik</a:t>
            </a:r>
            <a:r>
              <a:rPr lang="en-US" dirty="0"/>
              <a:t> </a:t>
            </a:r>
            <a:r>
              <a:rPr lang="en-US" dirty="0" err="1"/>
              <a:t>tijela</a:t>
            </a:r>
            <a:r>
              <a:rPr lang="en-US" dirty="0"/>
              <a:t> </a:t>
            </a:r>
            <a:r>
              <a:rPr lang="en-US" dirty="0" err="1"/>
              <a:t>donosi</a:t>
            </a:r>
            <a:r>
              <a:rPr lang="en-US" dirty="0"/>
              <a:t> </a:t>
            </a:r>
            <a:r>
              <a:rPr lang="en-US" dirty="0" err="1"/>
              <a:t>odluku</a:t>
            </a:r>
            <a:r>
              <a:rPr lang="en-US" dirty="0"/>
              <a:t> o </a:t>
            </a:r>
            <a:r>
              <a:rPr lang="en-US" dirty="0" err="1"/>
              <a:t>visini</a:t>
            </a:r>
            <a:r>
              <a:rPr lang="en-US" dirty="0"/>
              <a:t> </a:t>
            </a:r>
            <a:r>
              <a:rPr lang="en-US" dirty="0" err="1"/>
              <a:t>novčane</a:t>
            </a:r>
            <a:r>
              <a:rPr lang="en-US" dirty="0"/>
              <a:t> </a:t>
            </a:r>
            <a:r>
              <a:rPr lang="en-US" dirty="0" err="1"/>
              <a:t>nagrade</a:t>
            </a:r>
            <a:r>
              <a:rPr lang="en-US" dirty="0"/>
              <a:t> za </a:t>
            </a:r>
            <a:r>
              <a:rPr lang="en-US" dirty="0" err="1"/>
              <a:t>svaku</a:t>
            </a:r>
            <a:r>
              <a:rPr lang="en-US" dirty="0"/>
              <a:t> </a:t>
            </a:r>
            <a:r>
              <a:rPr lang="en-US" dirty="0" err="1"/>
              <a:t>kalendarsku</a:t>
            </a:r>
            <a:r>
              <a:rPr lang="en-US" dirty="0"/>
              <a:t> </a:t>
            </a:r>
            <a:r>
              <a:rPr lang="en-US" dirty="0" err="1"/>
              <a:t>godinu</a:t>
            </a:r>
            <a:endParaRPr lang="hr-HR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NO…</a:t>
            </a:r>
            <a:r>
              <a:rPr lang="en-US" dirty="0"/>
              <a:t> </a:t>
            </a:r>
            <a:r>
              <a:rPr lang="en-US" b="1" u="sng" dirty="0" err="1"/>
              <a:t>vezan</a:t>
            </a:r>
            <a:r>
              <a:rPr lang="en-US" b="1" u="sng" dirty="0"/>
              <a:t> </a:t>
            </a:r>
            <a:r>
              <a:rPr lang="hr-HR" b="1" u="sng" dirty="0"/>
              <a:t>je </a:t>
            </a:r>
            <a:r>
              <a:rPr lang="en-US" b="1" u="sng" dirty="0" err="1"/>
              <a:t>kriterijima</a:t>
            </a:r>
            <a:r>
              <a:rPr lang="en-US" b="1" u="sng" dirty="0"/>
              <a:t> za </a:t>
            </a:r>
            <a:r>
              <a:rPr lang="en-US" b="1" u="sng" dirty="0" err="1"/>
              <a:t>dodjelu</a:t>
            </a:r>
            <a:r>
              <a:rPr lang="en-US" b="1" u="sng" dirty="0"/>
              <a:t> </a:t>
            </a:r>
            <a:r>
              <a:rPr lang="en-US" b="1" u="sng" dirty="0" err="1"/>
              <a:t>novčane</a:t>
            </a:r>
            <a:r>
              <a:rPr lang="en-US" b="1" u="sng" dirty="0"/>
              <a:t> </a:t>
            </a:r>
            <a:r>
              <a:rPr lang="en-US" b="1" u="sng" dirty="0" err="1"/>
              <a:t>nagrade</a:t>
            </a:r>
            <a:r>
              <a:rPr lang="en-US" b="1" u="sng" dirty="0"/>
              <a:t> </a:t>
            </a:r>
            <a:r>
              <a:rPr lang="en-US" b="1" u="sng" dirty="0" err="1"/>
              <a:t>koje</a:t>
            </a:r>
            <a:r>
              <a:rPr lang="en-US" b="1" u="sng" dirty="0"/>
              <a:t> </a:t>
            </a:r>
            <a:r>
              <a:rPr lang="en-US" b="1" u="sng" dirty="0" err="1"/>
              <a:t>utvrđuje</a:t>
            </a:r>
            <a:r>
              <a:rPr lang="en-US" b="1" u="sng" dirty="0"/>
              <a:t> </a:t>
            </a:r>
            <a:r>
              <a:rPr lang="en-US" b="1" u="sng" dirty="0" err="1"/>
              <a:t>pravilnikom</a:t>
            </a:r>
            <a:r>
              <a:rPr lang="en-US" b="1" u="sng" dirty="0"/>
              <a:t> </a:t>
            </a:r>
            <a:r>
              <a:rPr lang="en-US" b="1" u="sng" dirty="0" err="1"/>
              <a:t>čelnik</a:t>
            </a:r>
            <a:r>
              <a:rPr lang="en-US" b="1" u="sng" dirty="0"/>
              <a:t> </a:t>
            </a:r>
            <a:r>
              <a:rPr lang="en-US" b="1" u="sng" dirty="0" err="1"/>
              <a:t>javnih</a:t>
            </a:r>
            <a:r>
              <a:rPr lang="en-US" b="1" u="sng" dirty="0"/>
              <a:t> </a:t>
            </a:r>
            <a:r>
              <a:rPr lang="en-US" b="1" u="sng" dirty="0" err="1"/>
              <a:t>službi</a:t>
            </a:r>
            <a:r>
              <a:rPr lang="en-US" b="1" u="sng" dirty="0"/>
              <a:t> iz </a:t>
            </a:r>
            <a:r>
              <a:rPr lang="en-US" b="1" u="sng" dirty="0" err="1"/>
              <a:t>svog</a:t>
            </a:r>
            <a:r>
              <a:rPr lang="en-US" b="1" u="sng" dirty="0"/>
              <a:t> </a:t>
            </a:r>
            <a:r>
              <a:rPr lang="en-US" b="1" u="sng" dirty="0" err="1"/>
              <a:t>razdjela</a:t>
            </a:r>
            <a:endParaRPr lang="hr-HR" b="1" u="sng" dirty="0"/>
          </a:p>
          <a:p>
            <a:pPr marR="0" lvl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  <a:tabLst/>
              <a:defRPr/>
            </a:pPr>
            <a:endParaRPr lang="hr-HR" b="1" u="sng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b="1" u="sng" dirty="0"/>
              <a:t>IZ ODGOVORA U JAVNOM SAVJETOVANJU:</a:t>
            </a:r>
            <a:endParaRPr lang="hr-HR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k</a:t>
            </a:r>
            <a:r>
              <a:rPr lang="en-US" dirty="0" err="1"/>
              <a:t>riteriji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jednaki</a:t>
            </a:r>
            <a:r>
              <a:rPr lang="en-US" dirty="0"/>
              <a:t> za </a:t>
            </a:r>
            <a:r>
              <a:rPr lang="en-US" dirty="0" err="1"/>
              <a:t>određenu</a:t>
            </a:r>
            <a:r>
              <a:rPr lang="en-US" dirty="0"/>
              <a:t> </a:t>
            </a:r>
            <a:r>
              <a:rPr lang="en-US" dirty="0" err="1"/>
              <a:t>djelatnost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određenu</a:t>
            </a:r>
            <a:r>
              <a:rPr lang="en-US" dirty="0"/>
              <a:t> </a:t>
            </a:r>
            <a:r>
              <a:rPr lang="en-US" dirty="0" err="1"/>
              <a:t>javnu</a:t>
            </a:r>
            <a:r>
              <a:rPr lang="en-US" dirty="0"/>
              <a:t> </a:t>
            </a:r>
            <a:r>
              <a:rPr lang="en-US" dirty="0" err="1"/>
              <a:t>službu</a:t>
            </a:r>
            <a:r>
              <a:rPr lang="en-US" dirty="0"/>
              <a:t> </a:t>
            </a:r>
            <a:endParaRPr lang="hr-HR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nije </a:t>
            </a:r>
            <a:r>
              <a:rPr lang="en-US" dirty="0" err="1"/>
              <a:t>moguće</a:t>
            </a:r>
            <a:r>
              <a:rPr lang="en-US" dirty="0"/>
              <a:t> </a:t>
            </a:r>
            <a:r>
              <a:rPr lang="en-US" dirty="0" err="1"/>
              <a:t>donijeti</a:t>
            </a:r>
            <a:r>
              <a:rPr lang="en-US" dirty="0"/>
              <a:t> </a:t>
            </a:r>
            <a:r>
              <a:rPr lang="en-US" dirty="0" err="1"/>
              <a:t>kriterije</a:t>
            </a:r>
            <a:r>
              <a:rPr lang="en-US" dirty="0"/>
              <a:t> koji bi </a:t>
            </a:r>
            <a:r>
              <a:rPr lang="en-US" dirty="0" err="1"/>
              <a:t>bili</a:t>
            </a:r>
            <a:r>
              <a:rPr lang="en-US" dirty="0"/>
              <a:t> </a:t>
            </a:r>
            <a:r>
              <a:rPr lang="en-US" dirty="0" err="1"/>
              <a:t>primjenjivi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jednako</a:t>
            </a:r>
            <a:r>
              <a:rPr lang="en-US" dirty="0"/>
              <a:t> s </a:t>
            </a:r>
            <a:r>
              <a:rPr lang="en-US" dirty="0" err="1"/>
              <a:t>obzirom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specifičnosti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utječu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obavljanje</a:t>
            </a:r>
            <a:r>
              <a:rPr lang="en-US" dirty="0"/>
              <a:t> </a:t>
            </a:r>
            <a:r>
              <a:rPr lang="en-US" dirty="0" err="1"/>
              <a:t>poslova</a:t>
            </a:r>
            <a:r>
              <a:rPr lang="en-US" dirty="0"/>
              <a:t>. </a:t>
            </a:r>
            <a:endParaRPr lang="hr-HR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i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službenik</a:t>
            </a:r>
            <a:r>
              <a:rPr lang="en-US" dirty="0"/>
              <a:t> </a:t>
            </a:r>
            <a:r>
              <a:rPr lang="en-US" dirty="0" err="1"/>
              <a:t>ocijenjen</a:t>
            </a:r>
            <a:r>
              <a:rPr lang="en-US" dirty="0"/>
              <a:t> </a:t>
            </a:r>
            <a:r>
              <a:rPr lang="en-US" dirty="0" err="1"/>
              <a:t>najvišom</a:t>
            </a:r>
            <a:r>
              <a:rPr lang="en-US" dirty="0"/>
              <a:t> </a:t>
            </a:r>
            <a:r>
              <a:rPr lang="en-US" dirty="0" err="1"/>
              <a:t>ocjenom</a:t>
            </a:r>
            <a:r>
              <a:rPr lang="en-US" dirty="0"/>
              <a:t>, to </a:t>
            </a:r>
            <a:r>
              <a:rPr lang="en-US" dirty="0" err="1"/>
              <a:t>ipak</a:t>
            </a:r>
            <a:r>
              <a:rPr lang="en-US" dirty="0"/>
              <a:t> ne mora </a:t>
            </a:r>
            <a:r>
              <a:rPr lang="en-US" dirty="0" err="1"/>
              <a:t>značiti</a:t>
            </a:r>
            <a:r>
              <a:rPr lang="en-US" dirty="0"/>
              <a:t> da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ujedno</a:t>
            </a:r>
            <a:r>
              <a:rPr lang="en-US" dirty="0"/>
              <a:t> </a:t>
            </a:r>
            <a:r>
              <a:rPr lang="en-US" dirty="0" err="1"/>
              <a:t>dobiti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novčanu</a:t>
            </a:r>
            <a:r>
              <a:rPr lang="en-US" dirty="0"/>
              <a:t> </a:t>
            </a:r>
            <a:r>
              <a:rPr lang="en-US" dirty="0" err="1"/>
              <a:t>nagradu</a:t>
            </a:r>
            <a:r>
              <a:rPr lang="en-US" dirty="0"/>
              <a:t> za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kalendarsku</a:t>
            </a:r>
            <a:r>
              <a:rPr lang="en-US" dirty="0"/>
              <a:t> </a:t>
            </a:r>
            <a:r>
              <a:rPr lang="en-US" dirty="0" err="1"/>
              <a:t>godinu</a:t>
            </a:r>
            <a:endParaRPr lang="en-US" dirty="0"/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en-US" dirty="0"/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kumimoji="0" lang="en-US" sz="1400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kumimoji="0" lang="en-US" sz="1400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kumimoji="0" lang="en-US" sz="1400" b="0" i="0" u="none" strike="noStrike" cap="none" spc="0" normalizeH="0" baseline="0" noProof="0" dirty="0">
              <a:ln>
                <a:noFill/>
              </a:ln>
              <a:uLnTx/>
              <a:uFillTx/>
            </a:endParaRPr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marL="0" defTabSz="914400">
              <a:lnSpc>
                <a:spcPct val="110000"/>
              </a:lnSpc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6095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58F04E5-32BB-B8B6-217A-C17793E41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7BDA967-8A8B-F4EB-6B74-09C3110D1A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116633"/>
            <a:ext cx="7202456" cy="14401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hr-HR" sz="4900" dirty="0"/>
              <a:t>ZA/KLJUČNO </a:t>
            </a:r>
            <a:br>
              <a:rPr lang="en-US" sz="28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28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58788-E817-0BD5-FB1E-4949C79EBEE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1052736"/>
            <a:ext cx="9144000" cy="4332728"/>
          </a:xfrm>
          <a:pattFill prst="ltDnDiag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0" indent="0" defTabSz="914400">
              <a:lnSpc>
                <a:spcPct val="110000"/>
              </a:lnSpc>
              <a:spcBef>
                <a:spcPts val="600"/>
              </a:spcBef>
              <a:buNone/>
            </a:pPr>
            <a:endParaRPr lang="hr-HR" sz="1500" i="1" dirty="0"/>
          </a:p>
          <a:p>
            <a:pPr marL="0" indent="0" algn="just" defTabSz="914400">
              <a:buNone/>
              <a:defRPr/>
            </a:pPr>
            <a:r>
              <a:rPr lang="hr-HR" sz="4900" i="1" dirty="0">
                <a:latin typeface="Calibri" panose="020F0502020204030204" pitchFamily="34" charset="0"/>
                <a:cs typeface="Calibri" panose="020F0502020204030204" pitchFamily="34" charset="0"/>
              </a:rPr>
              <a:t>-- </a:t>
            </a:r>
            <a:r>
              <a:rPr lang="hr-HR" sz="7200" dirty="0"/>
              <a:t>POTREBNO JASNO RAZGRANIČITI POSLOVE TE DEFINIRATI POVREMENE I PRIVREMENE POSLOVE RADI UGOVARANJA DODATAKA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- U PRAVILNICIMA KOJI PROIZLAZE IZ ZAKONA O PLAĆAMA U DRŽAVNOJ SLUŽBI I JAVNIM SLUŽBAMA ODREDITI ZASEBNE KRITERIJE ZA ADMINISTRATIVNO/RAČUNOVODSTVENO OSOBLJE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- IZMJENA PRAVILNIKA TE NOVI ZAKON O ODOGJU I OBRAZOVANJU U OSNOVNOJ I SREDNJOJ ŠKOLI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- I DALJE RADITI NA DODATNIM ZAPOŠLJAVANJIMA 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- PREGOVORI ZA GKU 22.11. (OSNOVNOŠKOLSKE USTANOVE) I 26.11. (SREDNJOŠKOLSKE USTANOVE)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- PREGOVORI ZA TKU IDUĆEG  TJEDNA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- KONKRETNI PRIJEDLOZI UTEMLEJNI NA ANALIZAMA I STANJU NA TERENU</a:t>
            </a:r>
          </a:p>
          <a:p>
            <a:pPr marL="0" indent="0" defTabSz="914400">
              <a:buNone/>
              <a:defRPr/>
            </a:pPr>
            <a:r>
              <a:rPr lang="hr-HR" sz="7200" dirty="0"/>
              <a:t>                   DALJNJA SURADNJA SINDIKATA I UTIRUŠ-a –  VIDLJIVI REZULTATI</a:t>
            </a:r>
          </a:p>
          <a:p>
            <a:pPr marL="0" indent="0" defTabSz="914400">
              <a:buNone/>
              <a:defRPr/>
            </a:pPr>
            <a:r>
              <a:rPr lang="hr-HR" sz="7200" b="1" dirty="0"/>
              <a:t>                                             I DALJE NUŽNA USTRAJNOST</a:t>
            </a:r>
            <a:endParaRPr lang="en-US" sz="7200" b="1" dirty="0"/>
          </a:p>
          <a:p>
            <a:pPr marL="0" defTabSz="914400">
              <a:lnSpc>
                <a:spcPct val="110000"/>
              </a:lnSpc>
              <a:spcBef>
                <a:spcPts val="600"/>
              </a:spcBef>
            </a:pPr>
            <a:endParaRPr lang="en-US" sz="1400" dirty="0"/>
          </a:p>
          <a:p>
            <a:pPr defTabSz="914400">
              <a:lnSpc>
                <a:spcPct val="11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7450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B203B1A-09E7-B7E7-E034-B5281AA10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F891EB-ED45-44C3-95D6-FFB2EC07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7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385B8-7C85-4CE0-AE3A-00EB627B3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3763A0-95BD-D413-F25E-1969BFFA1A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154" y="804519"/>
            <a:ext cx="2398194" cy="44313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27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TEMELJNI KOLEKTVINI UGOVOR ZA ZAPOSLENIKE U JAVNIM SLUŽBAMA (TKU)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9AF263B-E208-40DF-A182-5193478DC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58867" y="890353"/>
            <a:ext cx="0" cy="4572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4751F-C8FE-82D2-1FD7-4EEC69664E1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131840" y="116632"/>
            <a:ext cx="5760639" cy="64807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400" dirty="0"/>
              <a:t>- </a:t>
            </a:r>
            <a:r>
              <a:rPr lang="en-US" sz="1400" dirty="0"/>
              <a:t> </a:t>
            </a:r>
            <a:r>
              <a:rPr lang="en-US" sz="1600" dirty="0"/>
              <a:t>NA SNAZI OD 1.3.2024.</a:t>
            </a:r>
          </a:p>
          <a:p>
            <a:pPr marL="0" marR="0" lvl="0" indent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600" dirty="0"/>
              <a:t>- </a:t>
            </a:r>
            <a:r>
              <a:rPr lang="en-US" sz="1600" dirty="0" err="1"/>
              <a:t>svake</a:t>
            </a:r>
            <a:r>
              <a:rPr lang="en-US" sz="1600" dirty="0"/>
              <a:t> </a:t>
            </a:r>
            <a:r>
              <a:rPr lang="en-US" sz="1600" dirty="0" err="1"/>
              <a:t>godine</a:t>
            </a:r>
            <a:r>
              <a:rPr lang="en-US" sz="1600" dirty="0"/>
              <a:t> </a:t>
            </a:r>
            <a:r>
              <a:rPr lang="en-US" sz="1600" dirty="0" err="1"/>
              <a:t>prije</a:t>
            </a:r>
            <a:r>
              <a:rPr lang="en-US" sz="1600" dirty="0"/>
              <a:t> </a:t>
            </a:r>
            <a:r>
              <a:rPr lang="en-US" sz="1600" dirty="0" err="1"/>
              <a:t>donošenja</a:t>
            </a:r>
            <a:r>
              <a:rPr lang="en-US" sz="1600" dirty="0"/>
              <a:t> </a:t>
            </a:r>
            <a:r>
              <a:rPr lang="en-US" sz="1600" dirty="0" err="1"/>
              <a:t>državnog</a:t>
            </a:r>
            <a:r>
              <a:rPr lang="en-US" sz="1600" dirty="0"/>
              <a:t> </a:t>
            </a:r>
            <a:r>
              <a:rPr lang="en-US" sz="1600" dirty="0" err="1"/>
              <a:t>proračuna</a:t>
            </a:r>
            <a:r>
              <a:rPr lang="en-US" sz="1600" dirty="0"/>
              <a:t> </a:t>
            </a:r>
            <a:r>
              <a:rPr lang="en-US" sz="1600" dirty="0" err="1"/>
              <a:t>pregovara</a:t>
            </a:r>
            <a:r>
              <a:rPr lang="en-US" sz="1600" dirty="0"/>
              <a:t> se o:</a:t>
            </a:r>
          </a:p>
          <a:p>
            <a:pPr marL="0" marR="0" lvl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lang="en-US" sz="1600" dirty="0"/>
              <a:t>1. ) VISINI OSNOVICE ZA IZRAČUN PLAĆE</a:t>
            </a:r>
          </a:p>
          <a:p>
            <a:pPr marL="0" marR="0" lvl="0" indent="0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600" dirty="0"/>
              <a:t>- </a:t>
            </a:r>
            <a:r>
              <a:rPr lang="en-US" sz="1600" dirty="0" err="1"/>
              <a:t>osnovica</a:t>
            </a:r>
            <a:r>
              <a:rPr lang="en-US" sz="1600" dirty="0"/>
              <a:t> se </a:t>
            </a:r>
            <a:r>
              <a:rPr lang="en-US" sz="1600" dirty="0" err="1"/>
              <a:t>ugovara</a:t>
            </a:r>
            <a:r>
              <a:rPr lang="en-US" sz="1600" dirty="0"/>
              <a:t> </a:t>
            </a:r>
            <a:r>
              <a:rPr lang="en-US" sz="1600" dirty="0" err="1"/>
              <a:t>Dodatkom</a:t>
            </a:r>
            <a:r>
              <a:rPr lang="en-US" sz="1600" dirty="0"/>
              <a:t> TKU-u</a:t>
            </a:r>
          </a:p>
          <a:p>
            <a:pPr marR="0" lvl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  <a:tabLst/>
              <a:defRPr/>
            </a:pPr>
            <a:r>
              <a:rPr lang="en-US" sz="1600" dirty="0" err="1"/>
              <a:t>ako</a:t>
            </a:r>
            <a:r>
              <a:rPr lang="en-US" sz="1600" dirty="0"/>
              <a:t> se </a:t>
            </a:r>
            <a:r>
              <a:rPr lang="en-US" sz="1600" dirty="0" err="1"/>
              <a:t>kolektivnim</a:t>
            </a:r>
            <a:r>
              <a:rPr lang="en-US" sz="1600" dirty="0"/>
              <a:t> </a:t>
            </a:r>
            <a:r>
              <a:rPr lang="en-US" sz="1600" dirty="0" err="1"/>
              <a:t>ugovorom</a:t>
            </a:r>
            <a:r>
              <a:rPr lang="en-US" sz="1600" dirty="0"/>
              <a:t> ne </a:t>
            </a:r>
            <a:r>
              <a:rPr lang="en-US" sz="1600" dirty="0" err="1"/>
              <a:t>ugovori</a:t>
            </a:r>
            <a:r>
              <a:rPr lang="en-US" sz="1600" dirty="0"/>
              <a:t> </a:t>
            </a:r>
            <a:r>
              <a:rPr lang="en-US" sz="1600" dirty="0" err="1"/>
              <a:t>visina</a:t>
            </a:r>
            <a:r>
              <a:rPr lang="en-US" sz="1600" dirty="0"/>
              <a:t> </a:t>
            </a:r>
            <a:r>
              <a:rPr lang="en-US" sz="1600" dirty="0" err="1"/>
              <a:t>osnovice</a:t>
            </a:r>
            <a:r>
              <a:rPr lang="en-US" sz="1600" dirty="0"/>
              <a:t> do </a:t>
            </a:r>
            <a:r>
              <a:rPr lang="en-US" sz="1600" dirty="0" err="1"/>
              <a:t>donošenja</a:t>
            </a:r>
            <a:r>
              <a:rPr lang="en-US" sz="1600" dirty="0"/>
              <a:t> </a:t>
            </a:r>
            <a:r>
              <a:rPr lang="en-US" sz="1600" dirty="0" err="1"/>
              <a:t>proračuna</a:t>
            </a:r>
            <a:r>
              <a:rPr lang="en-US" sz="1600" dirty="0"/>
              <a:t> za </a:t>
            </a:r>
            <a:r>
              <a:rPr lang="en-US" sz="1600" dirty="0" err="1"/>
              <a:t>iduću</a:t>
            </a:r>
            <a:r>
              <a:rPr lang="en-US" sz="1600" dirty="0"/>
              <a:t> </a:t>
            </a:r>
            <a:r>
              <a:rPr lang="en-US" sz="1600" dirty="0" err="1"/>
              <a:t>godinu</a:t>
            </a:r>
            <a:r>
              <a:rPr lang="en-US" sz="1600" dirty="0"/>
              <a:t>, </a:t>
            </a:r>
            <a:r>
              <a:rPr lang="en-US" sz="1600" dirty="0" err="1"/>
              <a:t>utvrdit</a:t>
            </a:r>
            <a:r>
              <a:rPr lang="en-US" sz="1600" dirty="0"/>
              <a:t> </a:t>
            </a:r>
            <a:r>
              <a:rPr lang="en-US" sz="1600" dirty="0" err="1"/>
              <a:t>će</a:t>
            </a:r>
            <a:r>
              <a:rPr lang="en-US" sz="1600" dirty="0"/>
              <a:t> je </a:t>
            </a:r>
            <a:r>
              <a:rPr lang="en-US" sz="1600" dirty="0" err="1"/>
              <a:t>odlukom</a:t>
            </a:r>
            <a:r>
              <a:rPr lang="en-US" sz="1600" dirty="0"/>
              <a:t> Vlada </a:t>
            </a:r>
            <a:r>
              <a:rPr lang="en-US" sz="1600" dirty="0" err="1"/>
              <a:t>Republike</a:t>
            </a:r>
            <a:r>
              <a:rPr lang="en-US" sz="1600" dirty="0"/>
              <a:t> </a:t>
            </a:r>
            <a:r>
              <a:rPr lang="en-US" sz="1600" dirty="0" err="1"/>
              <a:t>Hrvatske</a:t>
            </a:r>
            <a:r>
              <a:rPr lang="en-US" sz="1600" dirty="0"/>
              <a:t>, s time da </a:t>
            </a:r>
            <a:r>
              <a:rPr lang="en-US" sz="1600" dirty="0" err="1"/>
              <a:t>osnovica</a:t>
            </a:r>
            <a:r>
              <a:rPr lang="en-US" sz="1600" dirty="0"/>
              <a:t> za </a:t>
            </a:r>
            <a:r>
              <a:rPr lang="en-US" sz="1600" dirty="0" err="1"/>
              <a:t>obračun</a:t>
            </a:r>
            <a:r>
              <a:rPr lang="en-US" sz="1600" dirty="0"/>
              <a:t> </a:t>
            </a:r>
            <a:r>
              <a:rPr lang="en-US" sz="1600" dirty="0" err="1"/>
              <a:t>plaće</a:t>
            </a:r>
            <a:r>
              <a:rPr lang="en-US" sz="1600" dirty="0"/>
              <a:t> ne </a:t>
            </a:r>
            <a:r>
              <a:rPr lang="en-US" sz="1600" dirty="0" err="1"/>
              <a:t>može</a:t>
            </a:r>
            <a:r>
              <a:rPr lang="en-US" sz="1600" dirty="0"/>
              <a:t> </a:t>
            </a:r>
            <a:r>
              <a:rPr lang="en-US" sz="1600" dirty="0" err="1"/>
              <a:t>biti</a:t>
            </a:r>
            <a:r>
              <a:rPr lang="en-US" sz="1600" dirty="0"/>
              <a:t> </a:t>
            </a:r>
            <a:r>
              <a:rPr lang="en-US" sz="1600" dirty="0" err="1"/>
              <a:t>niža</a:t>
            </a:r>
            <a:r>
              <a:rPr lang="en-US" sz="1600" dirty="0"/>
              <a:t> od </a:t>
            </a:r>
            <a:r>
              <a:rPr lang="en-US" sz="1600" dirty="0" err="1"/>
              <a:t>iznosa</a:t>
            </a:r>
            <a:r>
              <a:rPr lang="en-US" sz="1600" dirty="0"/>
              <a:t> </a:t>
            </a:r>
            <a:r>
              <a:rPr lang="en-US" sz="1600" dirty="0" err="1"/>
              <a:t>zadnje</a:t>
            </a:r>
            <a:r>
              <a:rPr lang="en-US" sz="1600" dirty="0"/>
              <a:t> </a:t>
            </a:r>
            <a:r>
              <a:rPr lang="en-US" sz="1600" dirty="0" err="1"/>
              <a:t>ugovorene</a:t>
            </a:r>
            <a:r>
              <a:rPr lang="en-US" sz="1600" dirty="0"/>
              <a:t> </a:t>
            </a:r>
            <a:r>
              <a:rPr lang="en-US" sz="1600" dirty="0" err="1"/>
              <a:t>osnovice</a:t>
            </a:r>
            <a:endParaRPr lang="en-US" sz="1600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600" dirty="0"/>
              <a:t>- </a:t>
            </a:r>
            <a:r>
              <a:rPr lang="en-US" sz="1600" dirty="0"/>
              <a:t>Vlada </a:t>
            </a:r>
            <a:r>
              <a:rPr lang="en-US" sz="1600" dirty="0" err="1"/>
              <a:t>Republike</a:t>
            </a:r>
            <a:r>
              <a:rPr lang="en-US" sz="1600" dirty="0"/>
              <a:t> </a:t>
            </a:r>
            <a:r>
              <a:rPr lang="en-US" sz="1600" dirty="0" err="1"/>
              <a:t>Hrvatske</a:t>
            </a:r>
            <a:r>
              <a:rPr lang="en-US" sz="1600" dirty="0"/>
              <a:t> do 15. </a:t>
            </a:r>
            <a:r>
              <a:rPr lang="en-US" sz="1600" dirty="0" err="1"/>
              <a:t>studenog</a:t>
            </a:r>
            <a:r>
              <a:rPr lang="en-US" sz="1600" dirty="0"/>
              <a:t> </a:t>
            </a:r>
            <a:r>
              <a:rPr lang="en-US" sz="1600" dirty="0" err="1"/>
              <a:t>utvrđuje</a:t>
            </a:r>
            <a:r>
              <a:rPr lang="en-US" sz="1600" dirty="0"/>
              <a:t> </a:t>
            </a:r>
            <a:r>
              <a:rPr lang="en-US" sz="1600" dirty="0" err="1"/>
              <a:t>prijedlog</a:t>
            </a:r>
            <a:r>
              <a:rPr lang="en-US" sz="1600" dirty="0"/>
              <a:t> </a:t>
            </a:r>
            <a:r>
              <a:rPr lang="en-US" sz="1600" dirty="0" err="1"/>
              <a:t>državnog</a:t>
            </a:r>
            <a:r>
              <a:rPr lang="en-US" sz="1600" dirty="0"/>
              <a:t> </a:t>
            </a:r>
            <a:r>
              <a:rPr lang="en-US" sz="1600" dirty="0" err="1"/>
              <a:t>proračuna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projekcija</a:t>
            </a:r>
            <a:r>
              <a:rPr lang="en-US" sz="1600" dirty="0"/>
              <a:t>, </a:t>
            </a:r>
            <a:r>
              <a:rPr lang="en-US" sz="1600" dirty="0" err="1"/>
              <a:t>temeljem</a:t>
            </a:r>
            <a:r>
              <a:rPr lang="en-US" sz="1600" dirty="0"/>
              <a:t> </a:t>
            </a:r>
            <a:r>
              <a:rPr lang="en-US" sz="1600" dirty="0" err="1"/>
              <a:t>čega</a:t>
            </a:r>
            <a:r>
              <a:rPr lang="en-US" sz="1600" dirty="0"/>
              <a:t> </a:t>
            </a:r>
            <a:r>
              <a:rPr lang="en-US" sz="1600" dirty="0" err="1"/>
              <a:t>Hrvatski</a:t>
            </a:r>
            <a:r>
              <a:rPr lang="en-US" sz="1600" dirty="0"/>
              <a:t> </a:t>
            </a:r>
            <a:r>
              <a:rPr lang="en-US" sz="1600" dirty="0" err="1"/>
              <a:t>sabor</a:t>
            </a:r>
            <a:r>
              <a:rPr lang="en-US" sz="1600" dirty="0"/>
              <a:t> </a:t>
            </a:r>
            <a:r>
              <a:rPr lang="hr-HR" sz="1600" b="1" dirty="0"/>
              <a:t>KRAJEM GODINE</a:t>
            </a:r>
            <a:r>
              <a:rPr lang="en-US" sz="1600" b="1" dirty="0"/>
              <a:t> </a:t>
            </a:r>
            <a:r>
              <a:rPr lang="en-US" sz="1600" dirty="0" err="1"/>
              <a:t>donosi</a:t>
            </a:r>
            <a:r>
              <a:rPr lang="en-US" sz="1600" dirty="0"/>
              <a:t> </a:t>
            </a:r>
            <a:r>
              <a:rPr lang="en-US" sz="1600" dirty="0" err="1"/>
              <a:t>proračun</a:t>
            </a:r>
            <a:r>
              <a:rPr lang="en-US" sz="1600" dirty="0"/>
              <a:t> za </a:t>
            </a:r>
            <a:r>
              <a:rPr lang="en-US" sz="1600" dirty="0" err="1"/>
              <a:t>sljedeću</a:t>
            </a:r>
            <a:r>
              <a:rPr lang="en-US" sz="1600" dirty="0"/>
              <a:t> </a:t>
            </a:r>
            <a:r>
              <a:rPr lang="en-US" sz="1600" dirty="0" err="1"/>
              <a:t>proračunsku</a:t>
            </a:r>
            <a:r>
              <a:rPr lang="en-US" sz="1600" dirty="0"/>
              <a:t> </a:t>
            </a:r>
            <a:r>
              <a:rPr lang="en-US" sz="1600" dirty="0" err="1"/>
              <a:t>godinu</a:t>
            </a:r>
            <a:endParaRPr lang="hr-HR" sz="1600" dirty="0"/>
          </a:p>
          <a:p>
            <a:pPr marL="0" marR="0" lvl="0" indent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600" dirty="0"/>
              <a:t>- 14. 11. 2024.  - </a:t>
            </a:r>
            <a:r>
              <a:rPr lang="en-US" sz="1600" dirty="0" err="1"/>
              <a:t>Prijedlog</a:t>
            </a:r>
            <a:r>
              <a:rPr lang="en-US" sz="1600" dirty="0"/>
              <a:t> </a:t>
            </a:r>
            <a:r>
              <a:rPr lang="en-US" sz="1600" dirty="0" err="1"/>
              <a:t>nacrta</a:t>
            </a:r>
            <a:r>
              <a:rPr lang="en-US" sz="1600" dirty="0"/>
              <a:t> </a:t>
            </a:r>
            <a:r>
              <a:rPr lang="en-US" sz="1600" dirty="0" err="1"/>
              <a:t>proračunskog</a:t>
            </a:r>
            <a:r>
              <a:rPr lang="en-US" sz="1600" dirty="0"/>
              <a:t> plana </a:t>
            </a:r>
            <a:r>
              <a:rPr lang="hr-HR" sz="1600" dirty="0"/>
              <a:t>RH </a:t>
            </a:r>
            <a:r>
              <a:rPr lang="en-US" sz="1600" dirty="0"/>
              <a:t>za 2025.</a:t>
            </a:r>
          </a:p>
          <a:p>
            <a:pPr marR="0" lvl="0" algn="just" defTabSz="914400" fontAlgn="auto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en-US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CC0100C-A457-45B1-8A8B-8740F43EC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76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63C853E-3842-4594-86A9-051FFAF4D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91CDC5-6B61-4116-B3B5-0FF42B6E6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B08984-5BEB-422F-A364-2B41E6A51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8F413B1-54E0-4B16-92AB-1CC5C7D64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49E4231-6211-405E-A068-18646067A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22588" y="3768677"/>
            <a:ext cx="6221412" cy="2591842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967865" y="332658"/>
            <a:ext cx="7708591" cy="259184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 defTabSz="914400">
              <a:spcAft>
                <a:spcPts val="600"/>
              </a:spcAft>
            </a:pPr>
            <a:r>
              <a:rPr lang="hr-HR" sz="4000" b="1" dirty="0">
                <a:ln>
                  <a:noFill/>
                </a:ln>
                <a:solidFill>
                  <a:srgbClr val="B17E39"/>
                </a:solidFill>
              </a:rPr>
              <a:t>HVALA NA PAŽNJI!</a:t>
            </a:r>
            <a:br>
              <a:rPr lang="hr-HR" sz="4000" b="1" dirty="0">
                <a:ln>
                  <a:noFill/>
                </a:ln>
                <a:solidFill>
                  <a:srgbClr val="B17E39"/>
                </a:solidFill>
              </a:rPr>
            </a:br>
            <a:br>
              <a:rPr lang="hr-HR" sz="4000" b="1" dirty="0">
                <a:ln>
                  <a:noFill/>
                </a:ln>
                <a:solidFill>
                  <a:srgbClr val="B17E39"/>
                </a:solidFill>
              </a:rPr>
            </a:br>
            <a:r>
              <a:rPr lang="hr-HR" sz="4000" b="1" dirty="0">
                <a:solidFill>
                  <a:srgbClr val="B17E39"/>
                </a:solidFill>
              </a:rPr>
              <a:t>PITANJA…</a:t>
            </a:r>
            <a:br>
              <a:rPr lang="hr-HR" sz="4000" b="1" dirty="0">
                <a:solidFill>
                  <a:srgbClr val="B17E39"/>
                </a:solidFill>
              </a:rPr>
            </a:br>
            <a:br>
              <a:rPr lang="hr-HR" sz="4000" b="1" dirty="0">
                <a:solidFill>
                  <a:srgbClr val="B17E39"/>
                </a:solidFill>
              </a:rPr>
            </a:br>
            <a:r>
              <a:rPr lang="hr-HR" sz="4000" b="1" dirty="0">
                <a:solidFill>
                  <a:srgbClr val="B17E39"/>
                </a:solidFill>
              </a:rPr>
              <a:t>TU SMO ZA VAS </a:t>
            </a:r>
            <a:r>
              <a:rPr lang="hr-HR" sz="4000" b="1" dirty="0">
                <a:solidFill>
                  <a:srgbClr val="B17E39"/>
                </a:solidFill>
                <a:sym typeface="Wingdings" panose="05000000000000000000" pitchFamily="2" charset="2"/>
              </a:rPr>
              <a:t></a:t>
            </a:r>
            <a:r>
              <a:rPr lang="hr-HR" sz="4000" b="1" dirty="0">
                <a:solidFill>
                  <a:srgbClr val="B17E39"/>
                </a:solidFill>
              </a:rPr>
              <a:t> </a:t>
            </a:r>
            <a:br>
              <a:rPr lang="hr-HR" sz="4000" b="1" dirty="0">
                <a:solidFill>
                  <a:srgbClr val="B17E39"/>
                </a:solidFill>
              </a:rPr>
            </a:br>
            <a:endParaRPr lang="en-US" sz="2700" b="1" dirty="0">
              <a:solidFill>
                <a:srgbClr val="B17E39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8BED93-E65C-41D3-8B8A-5CE5F507BE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131" y="3930481"/>
            <a:ext cx="5124375" cy="0"/>
          </a:xfrm>
          <a:prstGeom prst="line">
            <a:avLst/>
          </a:prstGeom>
          <a:ln w="31750">
            <a:solidFill>
              <a:srgbClr val="4995E7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12D2939-D0F4-986B-9191-19303E8D7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6912"/>
            <a:ext cx="3240360" cy="47117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  <a:bevelB w="114300" prst="artDeco"/>
          </a:sp3d>
        </p:spPr>
      </p:pic>
    </p:spTree>
    <p:extLst>
      <p:ext uri="{BB962C8B-B14F-4D97-AF65-F5344CB8AC3E}">
        <p14:creationId xmlns:p14="http://schemas.microsoft.com/office/powerpoint/2010/main" val="179356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C249BA9-5501-DB5A-FD07-27D8847B8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7483BDE-D694-D832-7FD4-93C565BEF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404665"/>
            <a:ext cx="7202456" cy="7833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hr-HR"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TKU</a:t>
            </a:r>
            <a:endParaRPr lang="en-US" sz="32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C35E0-A3E2-47D9-F7EF-72F70E883CA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79512" y="403605"/>
            <a:ext cx="8784976" cy="554567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hr-HR"/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2.)</a:t>
            </a:r>
            <a:r>
              <a:rPr lang="en-US"/>
              <a:t> </a:t>
            </a:r>
            <a:r>
              <a:rPr lang="hr-HR"/>
              <a:t>VISINI</a:t>
            </a:r>
            <a:r>
              <a:rPr lang="en-US"/>
              <a:t> </a:t>
            </a:r>
            <a:r>
              <a:rPr lang="hr-HR"/>
              <a:t>DARA ZA DJECU U PRIGODI</a:t>
            </a:r>
            <a:r>
              <a:rPr lang="en-US"/>
              <a:t> D</a:t>
            </a:r>
            <a:r>
              <a:rPr lang="hr-HR"/>
              <a:t>ANA</a:t>
            </a:r>
            <a:r>
              <a:rPr lang="en-US"/>
              <a:t> </a:t>
            </a:r>
            <a:r>
              <a:rPr lang="hr-HR"/>
              <a:t>SV</a:t>
            </a:r>
            <a:r>
              <a:rPr lang="en-US"/>
              <a:t>. N</a:t>
            </a:r>
            <a:r>
              <a:rPr lang="hr-HR"/>
              <a:t>IKOLE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- </a:t>
            </a:r>
            <a:r>
              <a:rPr lang="en-US"/>
              <a:t>ako se dogovor ne postigne, </a:t>
            </a:r>
            <a:r>
              <a:rPr lang="hr-HR"/>
              <a:t>izosit će </a:t>
            </a:r>
            <a:r>
              <a:rPr lang="en-US"/>
              <a:t>najmanje onoliko koliko je bila zadnja isplata dara za djecu u visini koja proizlazi temeljem ugovora između Vlade RH i Sindikata</a:t>
            </a:r>
            <a:r>
              <a:rPr lang="hr-HR"/>
              <a:t> (100,00 eur)</a:t>
            </a:r>
            <a:endParaRPr lang="en-US"/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3.)</a:t>
            </a:r>
            <a:r>
              <a:rPr lang="en-US"/>
              <a:t> </a:t>
            </a:r>
            <a:r>
              <a:rPr lang="hr-HR"/>
              <a:t>VISINI</a:t>
            </a:r>
            <a:r>
              <a:rPr lang="en-US"/>
              <a:t> </a:t>
            </a:r>
            <a:r>
              <a:rPr lang="hr-HR"/>
              <a:t>OSNOVICE ZA ISPLATU JUBILARNIH NAGRADA </a:t>
            </a:r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- </a:t>
            </a:r>
            <a:r>
              <a:rPr lang="en-US"/>
              <a:t>ako se dogovor ne postigne,</a:t>
            </a:r>
            <a:r>
              <a:rPr lang="hr-HR"/>
              <a:t> iznosit će </a:t>
            </a:r>
            <a:r>
              <a:rPr lang="en-US"/>
              <a:t>najmanje 240,00 eur</a:t>
            </a:r>
            <a:endParaRPr lang="hr-HR"/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4. ) VISINI  BOŽIĆNICE </a:t>
            </a:r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- ako se dogovor ne postigne, iznosit će 300,00 eur</a:t>
            </a:r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5. ) VISINI REGRESA </a:t>
            </a:r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- </a:t>
            </a:r>
            <a:r>
              <a:rPr lang="en-US"/>
              <a:t>ako se dogovor ne postigne</a:t>
            </a:r>
            <a:r>
              <a:rPr lang="hr-HR"/>
              <a:t>,</a:t>
            </a:r>
            <a:r>
              <a:rPr lang="en-US"/>
              <a:t> iznosit će 300</a:t>
            </a:r>
            <a:r>
              <a:rPr lang="hr-HR"/>
              <a:t>,00</a:t>
            </a:r>
            <a:r>
              <a:rPr lang="en-US"/>
              <a:t> eur</a:t>
            </a:r>
            <a:endParaRPr lang="hr-HR"/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6.) VISINI GODIŠNJE NAGRADE ZA USKRŠNJE BLAGDANE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/>
              <a:t>- </a:t>
            </a:r>
            <a:r>
              <a:rPr lang="en-US"/>
              <a:t>ako se dogovor ne postigne</a:t>
            </a:r>
            <a:r>
              <a:rPr lang="hr-HR"/>
              <a:t>,</a:t>
            </a:r>
            <a:r>
              <a:rPr lang="en-US"/>
              <a:t> iznosit će 100</a:t>
            </a:r>
            <a:r>
              <a:rPr lang="hr-HR"/>
              <a:t>,00</a:t>
            </a:r>
            <a:r>
              <a:rPr lang="en-US"/>
              <a:t> eur</a:t>
            </a:r>
          </a:p>
          <a:p>
            <a:pPr marL="0" marR="0" lvl="0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35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BFE5DFB-0588-46F9-6659-70B013F88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F48E5B-7703-B7AA-D5F5-CD11E5572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90D359-9908-1E87-7765-411D94DFE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6893EBF-4EF4-1FEB-F3BE-AEC0179EC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E89D4E1-B207-00CB-C22C-D9DC81BCC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3CE5610-DB5D-B8E4-7E13-4EDEC9CF5F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404665"/>
            <a:ext cx="7202456" cy="7833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hr-HR" sz="32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TKU</a:t>
            </a:r>
            <a:endParaRPr lang="en-US" sz="32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91BC0-1B58-E0E1-B48D-D7EB13F06B5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79512" y="403605"/>
            <a:ext cx="8784976" cy="554567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hr-HR" dirty="0"/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800" dirty="0"/>
              <a:t>- moguće ugovaranje novih prava (topli obrok…)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600" dirty="0"/>
              <a:t>- primjena povoljnijeg prava: „</a:t>
            </a:r>
            <a:r>
              <a:rPr lang="hr-HR" sz="2600" i="1" dirty="0"/>
              <a:t>u</a:t>
            </a:r>
            <a:r>
              <a:rPr lang="en-US" sz="2600" i="1" dirty="0" err="1"/>
              <a:t>govorne</a:t>
            </a:r>
            <a:r>
              <a:rPr lang="en-US" sz="2600" i="1" dirty="0"/>
              <a:t> </a:t>
            </a:r>
            <a:r>
              <a:rPr lang="en-US" sz="2600" i="1" dirty="0" err="1"/>
              <a:t>strane</a:t>
            </a:r>
            <a:r>
              <a:rPr lang="en-US" sz="2600" i="1" dirty="0"/>
              <a:t> </a:t>
            </a:r>
            <a:r>
              <a:rPr lang="en-US" sz="2600" i="1" dirty="0" err="1"/>
              <a:t>su</a:t>
            </a:r>
            <a:r>
              <a:rPr lang="en-US" sz="2600" i="1" dirty="0"/>
              <a:t> </a:t>
            </a:r>
            <a:r>
              <a:rPr lang="en-US" sz="2600" i="1" dirty="0" err="1"/>
              <a:t>suglasne</a:t>
            </a:r>
            <a:r>
              <a:rPr lang="en-US" sz="2600" i="1" dirty="0"/>
              <a:t> da </a:t>
            </a:r>
            <a:r>
              <a:rPr lang="en-US" sz="2600" i="1" dirty="0" err="1"/>
              <a:t>će</a:t>
            </a:r>
            <a:r>
              <a:rPr lang="en-US" sz="2600" i="1" dirty="0"/>
              <a:t> se, </a:t>
            </a:r>
            <a:r>
              <a:rPr lang="en-US" sz="2600" i="1" dirty="0" err="1"/>
              <a:t>ako</a:t>
            </a:r>
            <a:r>
              <a:rPr lang="en-US" sz="2600" i="1" dirty="0"/>
              <a:t> Vlada RH </a:t>
            </a:r>
            <a:r>
              <a:rPr lang="en-US" sz="2600" i="1" dirty="0" err="1"/>
              <a:t>sa</a:t>
            </a:r>
            <a:r>
              <a:rPr lang="en-US" sz="2600" i="1" dirty="0"/>
              <a:t> </a:t>
            </a:r>
            <a:r>
              <a:rPr lang="en-US" sz="2600" i="1" dirty="0" err="1"/>
              <a:t>sindikatima</a:t>
            </a:r>
            <a:r>
              <a:rPr lang="en-US" sz="2600" i="1" dirty="0"/>
              <a:t> </a:t>
            </a:r>
            <a:r>
              <a:rPr lang="en-US" sz="2600" i="1" dirty="0" err="1"/>
              <a:t>državne</a:t>
            </a:r>
            <a:r>
              <a:rPr lang="en-US" sz="2600" i="1" dirty="0"/>
              <a:t> </a:t>
            </a:r>
            <a:r>
              <a:rPr lang="en-US" sz="2600" i="1" dirty="0" err="1"/>
              <a:t>službe</a:t>
            </a:r>
            <a:r>
              <a:rPr lang="en-US" sz="2600" i="1" dirty="0"/>
              <a:t> </a:t>
            </a:r>
            <a:r>
              <a:rPr lang="en-US" sz="2600" i="1" dirty="0" err="1"/>
              <a:t>ugovori</a:t>
            </a:r>
            <a:r>
              <a:rPr lang="en-US" sz="2600" i="1" dirty="0"/>
              <a:t> </a:t>
            </a:r>
            <a:r>
              <a:rPr lang="en-US" sz="2600" i="1" dirty="0" err="1"/>
              <a:t>materijalna</a:t>
            </a:r>
            <a:r>
              <a:rPr lang="en-US" sz="2600" i="1" dirty="0"/>
              <a:t> prava </a:t>
            </a:r>
            <a:r>
              <a:rPr lang="en-US" sz="2600" i="1" dirty="0" err="1"/>
              <a:t>povoljnije</a:t>
            </a:r>
            <a:r>
              <a:rPr lang="en-US" sz="2600" i="1" dirty="0"/>
              <a:t> od </a:t>
            </a:r>
            <a:r>
              <a:rPr lang="en-US" sz="2600" i="1" dirty="0" err="1"/>
              <a:t>ugovorenih</a:t>
            </a:r>
            <a:r>
              <a:rPr lang="en-US" sz="2600" i="1" dirty="0"/>
              <a:t> za </a:t>
            </a:r>
            <a:r>
              <a:rPr lang="en-US" sz="2600" i="1" dirty="0" err="1"/>
              <a:t>zaposlenike</a:t>
            </a:r>
            <a:r>
              <a:rPr lang="en-US" sz="2600" i="1" dirty="0"/>
              <a:t> u </a:t>
            </a:r>
            <a:r>
              <a:rPr lang="en-US" sz="2600" i="1" dirty="0" err="1"/>
              <a:t>javnim</a:t>
            </a:r>
            <a:r>
              <a:rPr lang="en-US" sz="2600" i="1" dirty="0"/>
              <a:t> </a:t>
            </a:r>
            <a:r>
              <a:rPr lang="en-US" sz="2600" i="1" dirty="0" err="1"/>
              <a:t>službama</a:t>
            </a:r>
            <a:r>
              <a:rPr lang="en-US" sz="2600" i="1" dirty="0"/>
              <a:t>, </a:t>
            </a:r>
            <a:r>
              <a:rPr lang="en-US" sz="2600" b="1" i="1" dirty="0" err="1"/>
              <a:t>jednako</a:t>
            </a:r>
            <a:r>
              <a:rPr lang="en-US" sz="2600" b="1" i="1" dirty="0"/>
              <a:t> </a:t>
            </a:r>
            <a:r>
              <a:rPr lang="en-US" sz="2600" b="1" i="1" dirty="0" err="1"/>
              <a:t>primjenjivati</a:t>
            </a:r>
            <a:r>
              <a:rPr lang="en-US" sz="2600" b="1" i="1" dirty="0"/>
              <a:t> </a:t>
            </a:r>
            <a:r>
              <a:rPr lang="en-US" sz="2600" b="1" i="1" dirty="0" err="1"/>
              <a:t>i</a:t>
            </a:r>
            <a:r>
              <a:rPr lang="en-US" sz="2600" b="1" i="1" dirty="0"/>
              <a:t> </a:t>
            </a:r>
            <a:r>
              <a:rPr lang="en-US" sz="2600" b="1" i="1" dirty="0" err="1"/>
              <a:t>na</a:t>
            </a:r>
            <a:r>
              <a:rPr lang="en-US" sz="2600" b="1" i="1" dirty="0"/>
              <a:t> </a:t>
            </a:r>
            <a:r>
              <a:rPr lang="en-US" sz="2600" b="1" i="1" dirty="0" err="1"/>
              <a:t>zaposlenike</a:t>
            </a:r>
            <a:r>
              <a:rPr lang="en-US" sz="2600" b="1" i="1" dirty="0"/>
              <a:t> u </a:t>
            </a:r>
            <a:r>
              <a:rPr lang="en-US" sz="2600" b="1" i="1" dirty="0" err="1"/>
              <a:t>javnim</a:t>
            </a:r>
            <a:r>
              <a:rPr lang="en-US" sz="2600" b="1" i="1" dirty="0"/>
              <a:t> </a:t>
            </a:r>
            <a:r>
              <a:rPr lang="en-US" sz="2600" b="1" i="1" dirty="0" err="1"/>
              <a:t>službama</a:t>
            </a:r>
            <a:r>
              <a:rPr lang="hr-HR" sz="2600" b="1" dirty="0"/>
              <a:t>”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600" dirty="0"/>
              <a:t>- početak pregovora očekuje se idućeg tjedna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600" dirty="0"/>
              <a:t>- 14. 11. 2024. Odluka o pokretanju postupka pregovora o sklapanju dodatka Temeljnom kolektivnom ugovoru za zaposlenike u javnim službama i imenovanju pregovaračkoga odbora Vlade Republike Hrvatske</a:t>
            </a:r>
          </a:p>
          <a:p>
            <a:pPr marR="0" lvl="0" algn="just" defTabSz="914400" fontAlgn="auto">
              <a:spcBef>
                <a:spcPts val="1000"/>
              </a:spcBef>
              <a:spcAft>
                <a:spcPts val="0"/>
              </a:spcAft>
              <a:buFontTx/>
              <a:buChar char="-"/>
              <a:tabLst/>
              <a:defRPr/>
            </a:pPr>
            <a:endParaRPr lang="hr-HR" sz="2800" dirty="0"/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3882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C249BA9-5501-DB5A-FD07-27D8847B8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7483BDE-D694-D832-7FD4-93C565BEF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188642"/>
            <a:ext cx="7202456" cy="91743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 defTabSz="914400"/>
            <a:r>
              <a:rPr lang="hr-HR" dirty="0"/>
              <a:t>sudjelovanje sindikata </a:t>
            </a:r>
            <a:br>
              <a:rPr lang="hr-HR" dirty="0"/>
            </a:br>
            <a:r>
              <a:rPr lang="hr-HR" dirty="0"/>
              <a:t>u aktivnostima donošenja propisa</a:t>
            </a:r>
            <a:endParaRPr lang="en-US" sz="32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C35E0-A3E2-47D9-F7EF-72F70E883CA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95536" y="1043399"/>
            <a:ext cx="8424936" cy="477120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hr-HR" sz="2300" dirty="0"/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ne samo da je pravo već i </a:t>
            </a:r>
            <a:r>
              <a:rPr lang="hr-HR" sz="2300" b="1" dirty="0"/>
              <a:t>statutarna </a:t>
            </a:r>
            <a:r>
              <a:rPr lang="hr-HR" sz="2300" dirty="0"/>
              <a:t>obveza </a:t>
            </a:r>
            <a:r>
              <a:rPr lang="hr-HR" sz="2300" b="1" dirty="0"/>
              <a:t>sindikata</a:t>
            </a:r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GKU čl. 8. - traženje</a:t>
            </a:r>
            <a:r>
              <a:rPr lang="en-US" sz="2300" dirty="0"/>
              <a:t> </a:t>
            </a:r>
            <a:r>
              <a:rPr lang="en-US" sz="2300" dirty="0" err="1"/>
              <a:t>mišljenja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sudjelovanja</a:t>
            </a:r>
            <a:r>
              <a:rPr lang="en-US" sz="2300" dirty="0"/>
              <a:t> Sindikata</a:t>
            </a:r>
            <a:endParaRPr lang="hr-HR" sz="2300" dirty="0"/>
          </a:p>
          <a:p>
            <a:pPr marR="0" lvl="0" algn="just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lang="en-US" sz="2300" dirty="0"/>
              <a:t>(1)	Vlada </a:t>
            </a:r>
            <a:r>
              <a:rPr lang="en-US" sz="2300" dirty="0" err="1"/>
              <a:t>Republike</a:t>
            </a:r>
            <a:r>
              <a:rPr lang="en-US" sz="2300" dirty="0"/>
              <a:t> </a:t>
            </a:r>
            <a:r>
              <a:rPr lang="en-US" sz="2300" dirty="0" err="1"/>
              <a:t>Hrvatske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Ministarstvo</a:t>
            </a:r>
            <a:r>
              <a:rPr lang="en-US" sz="2300" dirty="0"/>
              <a:t> </a:t>
            </a:r>
            <a:r>
              <a:rPr lang="en-US" sz="2300" dirty="0" err="1"/>
              <a:t>znanosti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obrazovanja</a:t>
            </a:r>
            <a:r>
              <a:rPr lang="en-US" sz="2300" dirty="0"/>
              <a:t> (u </a:t>
            </a:r>
            <a:r>
              <a:rPr lang="en-US" sz="2300" dirty="0" err="1"/>
              <a:t>daljnjem</a:t>
            </a:r>
            <a:r>
              <a:rPr lang="en-US" sz="2300" dirty="0"/>
              <a:t> </a:t>
            </a:r>
            <a:r>
              <a:rPr lang="en-US" sz="2300" dirty="0" err="1"/>
              <a:t>tekstu</a:t>
            </a:r>
            <a:r>
              <a:rPr lang="en-US" sz="2300" dirty="0"/>
              <a:t>: </a:t>
            </a:r>
            <a:r>
              <a:rPr lang="en-US" sz="2300" dirty="0" err="1"/>
              <a:t>Ministarstvo</a:t>
            </a:r>
            <a:r>
              <a:rPr lang="en-US" sz="2300" dirty="0"/>
              <a:t>) </a:t>
            </a:r>
            <a:r>
              <a:rPr lang="en-US" sz="2300" dirty="0" err="1"/>
              <a:t>obvezuju</a:t>
            </a:r>
            <a:r>
              <a:rPr lang="en-US" sz="2300" dirty="0"/>
              <a:t> se, u </a:t>
            </a:r>
            <a:r>
              <a:rPr lang="en-US" sz="2300" dirty="0" err="1"/>
              <a:t>duhu</a:t>
            </a:r>
            <a:r>
              <a:rPr lang="en-US" sz="2300" dirty="0"/>
              <a:t> </a:t>
            </a:r>
            <a:r>
              <a:rPr lang="en-US" sz="2300" dirty="0" err="1"/>
              <a:t>socijalnog</a:t>
            </a:r>
            <a:r>
              <a:rPr lang="en-US" sz="2300" dirty="0"/>
              <a:t> </a:t>
            </a:r>
            <a:r>
              <a:rPr lang="en-US" sz="2300" dirty="0" err="1"/>
              <a:t>partnerstva</a:t>
            </a:r>
            <a:r>
              <a:rPr lang="en-US" sz="2300" dirty="0"/>
              <a:t>, </a:t>
            </a:r>
            <a:r>
              <a:rPr lang="en-US" sz="2300" dirty="0" err="1"/>
              <a:t>uključiti</a:t>
            </a:r>
            <a:r>
              <a:rPr lang="en-US" sz="2300" dirty="0"/>
              <a:t> Sindikat u </a:t>
            </a:r>
            <a:r>
              <a:rPr lang="en-US" sz="2300" dirty="0" err="1"/>
              <a:t>izradu</a:t>
            </a:r>
            <a:r>
              <a:rPr lang="en-US" sz="2300" dirty="0"/>
              <a:t> </a:t>
            </a:r>
            <a:r>
              <a:rPr lang="en-US" sz="2300" dirty="0" err="1"/>
              <a:t>nacrta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prijedloga</a:t>
            </a:r>
            <a:r>
              <a:rPr lang="en-US" sz="2300" dirty="0"/>
              <a:t> </a:t>
            </a:r>
            <a:r>
              <a:rPr lang="en-US" sz="2300" dirty="0" err="1"/>
              <a:t>zakona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drugih</a:t>
            </a:r>
            <a:r>
              <a:rPr lang="en-US" sz="2300" dirty="0"/>
              <a:t> </a:t>
            </a:r>
            <a:r>
              <a:rPr lang="en-US" sz="2300" dirty="0" err="1"/>
              <a:t>propisa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akata</a:t>
            </a:r>
            <a:r>
              <a:rPr lang="en-US" sz="2300" dirty="0"/>
              <a:t> koji </a:t>
            </a:r>
            <a:r>
              <a:rPr lang="en-US" sz="2300" dirty="0" err="1"/>
              <a:t>utječu</a:t>
            </a:r>
            <a:r>
              <a:rPr lang="en-US" sz="2300" dirty="0"/>
              <a:t> </a:t>
            </a:r>
            <a:r>
              <a:rPr lang="en-US" sz="2300" dirty="0" err="1"/>
              <a:t>na</a:t>
            </a:r>
            <a:r>
              <a:rPr lang="en-US" sz="2300" dirty="0"/>
              <a:t> </a:t>
            </a:r>
            <a:r>
              <a:rPr lang="en-US" sz="2300" dirty="0" err="1"/>
              <a:t>radno-pravni</a:t>
            </a:r>
            <a:r>
              <a:rPr lang="en-US" sz="2300" dirty="0"/>
              <a:t>, </a:t>
            </a:r>
            <a:r>
              <a:rPr lang="en-US" sz="2300" dirty="0" err="1"/>
              <a:t>socijalni</a:t>
            </a:r>
            <a:r>
              <a:rPr lang="en-US" sz="2300" dirty="0"/>
              <a:t>, </a:t>
            </a:r>
            <a:r>
              <a:rPr lang="en-US" sz="2300" dirty="0" err="1"/>
              <a:t>profesionalni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materijalni</a:t>
            </a:r>
            <a:r>
              <a:rPr lang="en-US" sz="2300" dirty="0"/>
              <a:t> </a:t>
            </a:r>
            <a:r>
              <a:rPr lang="en-US" sz="2300" dirty="0" err="1"/>
              <a:t>položaj</a:t>
            </a:r>
            <a:r>
              <a:rPr lang="en-US" sz="2300" dirty="0"/>
              <a:t> </a:t>
            </a:r>
            <a:r>
              <a:rPr lang="en-US" sz="2300" dirty="0" err="1"/>
              <a:t>zaposlenika</a:t>
            </a:r>
            <a:r>
              <a:rPr lang="en-US" sz="2300" dirty="0"/>
              <a:t> u </a:t>
            </a:r>
            <a:r>
              <a:rPr lang="en-US" sz="2300" dirty="0" err="1"/>
              <a:t>Školi</a:t>
            </a:r>
            <a:endParaRPr lang="en-US" sz="2300" dirty="0"/>
          </a:p>
          <a:p>
            <a:pPr marR="0" lvl="0" algn="just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lang="en-US" sz="2300" dirty="0"/>
              <a:t>(2)</a:t>
            </a:r>
            <a:r>
              <a:rPr lang="hr-HR" sz="2300" dirty="0"/>
              <a:t> </a:t>
            </a:r>
            <a:r>
              <a:rPr lang="en-US" sz="2300" dirty="0" err="1"/>
              <a:t>Ministarstvo</a:t>
            </a:r>
            <a:r>
              <a:rPr lang="en-US" sz="2300" dirty="0"/>
              <a:t> se </a:t>
            </a:r>
            <a:r>
              <a:rPr lang="en-US" sz="2300" dirty="0" err="1"/>
              <a:t>obvezuje</a:t>
            </a:r>
            <a:r>
              <a:rPr lang="en-US" sz="2300" dirty="0"/>
              <a:t> </a:t>
            </a:r>
            <a:r>
              <a:rPr lang="en-US" sz="2300" dirty="0" err="1"/>
              <a:t>uključiti</a:t>
            </a:r>
            <a:r>
              <a:rPr lang="en-US" sz="2300" dirty="0"/>
              <a:t> Sindikat u </a:t>
            </a:r>
            <a:r>
              <a:rPr lang="en-US" sz="2300" dirty="0" err="1"/>
              <a:t>izradu</a:t>
            </a:r>
            <a:r>
              <a:rPr lang="en-US" sz="2300" dirty="0"/>
              <a:t> </a:t>
            </a:r>
            <a:r>
              <a:rPr lang="en-US" sz="2300" dirty="0" err="1"/>
              <a:t>pravilnika</a:t>
            </a:r>
            <a:r>
              <a:rPr lang="en-US" sz="2300" dirty="0"/>
              <a:t> </a:t>
            </a:r>
            <a:r>
              <a:rPr lang="en-US" sz="2300" dirty="0" err="1"/>
              <a:t>kojima</a:t>
            </a:r>
            <a:r>
              <a:rPr lang="en-US" sz="2300" dirty="0"/>
              <a:t> se </a:t>
            </a:r>
            <a:r>
              <a:rPr lang="en-US" sz="2300" dirty="0" err="1"/>
              <a:t>propisuju</a:t>
            </a:r>
            <a:r>
              <a:rPr lang="en-US" sz="2300" dirty="0"/>
              <a:t> </a:t>
            </a:r>
            <a:r>
              <a:rPr lang="en-US" sz="2300" dirty="0" err="1"/>
              <a:t>kriteriji</a:t>
            </a:r>
            <a:r>
              <a:rPr lang="en-US" sz="2300" dirty="0"/>
              <a:t> </a:t>
            </a:r>
            <a:r>
              <a:rPr lang="en-US" sz="2300" dirty="0" err="1"/>
              <a:t>vezano</a:t>
            </a:r>
            <a:r>
              <a:rPr lang="en-US" sz="2300" dirty="0"/>
              <a:t> </a:t>
            </a:r>
            <a:r>
              <a:rPr lang="en-US" sz="2300" dirty="0" err="1"/>
              <a:t>uz</a:t>
            </a:r>
            <a:r>
              <a:rPr lang="en-US" sz="2300" dirty="0"/>
              <a:t> </a:t>
            </a:r>
            <a:r>
              <a:rPr lang="en-US" sz="2300" dirty="0" err="1"/>
              <a:t>napredovanje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nagrađivanje</a:t>
            </a:r>
            <a:r>
              <a:rPr lang="en-US" sz="2300" dirty="0"/>
              <a:t> </a:t>
            </a:r>
            <a:r>
              <a:rPr lang="en-US" sz="2300" dirty="0" err="1"/>
              <a:t>zaposlenika</a:t>
            </a:r>
            <a:r>
              <a:rPr lang="en-US" sz="2300" dirty="0"/>
              <a:t> u </a:t>
            </a:r>
            <a:r>
              <a:rPr lang="en-US" sz="2300" dirty="0" err="1"/>
              <a:t>osnovnoškolskim</a:t>
            </a:r>
            <a:r>
              <a:rPr lang="en-US" sz="2300" dirty="0"/>
              <a:t> </a:t>
            </a:r>
            <a:r>
              <a:rPr lang="en-US" sz="2300" dirty="0" err="1"/>
              <a:t>ustanovama</a:t>
            </a:r>
            <a:endParaRPr lang="en-US" sz="2300" dirty="0"/>
          </a:p>
          <a:p>
            <a:pPr marR="0" lvl="0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365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747CD4B-C794-F43E-46E8-CA011EF49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DD76A77-4BE6-22A9-61E7-8D0ADA3C43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18904B-F347-049B-BCCD-41230C35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6451807-7668-6684-DC85-62F039066D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F84AA5-B3F4-8A6A-775F-D476B02AD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7723FBA-3411-92B8-D7E6-F1ECAC538F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188642"/>
            <a:ext cx="7202456" cy="9174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hr-HR" sz="2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AKTIVNOST SINDIKATA </a:t>
            </a:r>
            <a:br>
              <a:rPr lang="hr-HR" sz="2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hr-HR" sz="2000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U IZRADI PROPISA KLOJI UTJEČU NA POLOŽAJ RADNIKA</a:t>
            </a:r>
            <a:endParaRPr lang="en-US" sz="20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82033-F652-3102-7E52-8F975C913A9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67544" y="729586"/>
            <a:ext cx="8136905" cy="514768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hr-HR" sz="2300" dirty="0"/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štrajkom 2019. izborili smo </a:t>
            </a:r>
            <a:r>
              <a:rPr lang="pl-PL" sz="2300" dirty="0"/>
              <a:t>(uz rast materijalnih prava za SVE ZAPOSLENIKE u ustanovama za odgoj i obrazovanje) pravo na davanje </a:t>
            </a:r>
            <a:r>
              <a:rPr lang="hr-HR" sz="2300" dirty="0"/>
              <a:t>mišljenja i o uredbama čije je donošenje isključivo u ingerenciji Vlade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GKU-om SHU ugovorio da nas se uključi u </a:t>
            </a:r>
            <a:r>
              <a:rPr lang="en-US" sz="2300" dirty="0" err="1"/>
              <a:t>izradu</a:t>
            </a:r>
            <a:r>
              <a:rPr lang="en-US" sz="2300" dirty="0"/>
              <a:t> </a:t>
            </a:r>
            <a:r>
              <a:rPr lang="en-US" sz="2300" dirty="0" err="1"/>
              <a:t>nacrta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prijedloga</a:t>
            </a:r>
            <a:r>
              <a:rPr lang="en-US" sz="2300" dirty="0"/>
              <a:t> </a:t>
            </a:r>
            <a:r>
              <a:rPr lang="en-US" sz="2300" dirty="0" err="1"/>
              <a:t>zakona</a:t>
            </a:r>
            <a:r>
              <a:rPr lang="hr-HR" sz="2300" dirty="0"/>
              <a:t>,</a:t>
            </a:r>
            <a:r>
              <a:rPr lang="en-US" sz="2300" dirty="0"/>
              <a:t> </a:t>
            </a:r>
            <a:r>
              <a:rPr lang="en-US" sz="2300" dirty="0" err="1"/>
              <a:t>drugih</a:t>
            </a:r>
            <a:r>
              <a:rPr lang="en-US" sz="2300" dirty="0"/>
              <a:t> </a:t>
            </a:r>
            <a:r>
              <a:rPr lang="en-US" sz="2300" dirty="0" err="1"/>
              <a:t>propisa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akata</a:t>
            </a:r>
            <a:r>
              <a:rPr lang="en-US" sz="2300" dirty="0"/>
              <a:t> koji </a:t>
            </a:r>
            <a:r>
              <a:rPr lang="en-US" sz="2300" dirty="0" err="1"/>
              <a:t>utječu</a:t>
            </a:r>
            <a:r>
              <a:rPr lang="en-US" sz="2300" dirty="0"/>
              <a:t> </a:t>
            </a:r>
            <a:r>
              <a:rPr lang="en-US" sz="2300" dirty="0" err="1"/>
              <a:t>na</a:t>
            </a:r>
            <a:r>
              <a:rPr lang="en-US" sz="2300" dirty="0"/>
              <a:t> </a:t>
            </a:r>
            <a:r>
              <a:rPr lang="en-US" sz="2300" dirty="0" err="1"/>
              <a:t>radno-pravni</a:t>
            </a:r>
            <a:r>
              <a:rPr lang="en-US" sz="2300" dirty="0"/>
              <a:t>, </a:t>
            </a:r>
            <a:r>
              <a:rPr lang="en-US" sz="2300" dirty="0" err="1"/>
              <a:t>socijalni</a:t>
            </a:r>
            <a:r>
              <a:rPr lang="en-US" sz="2300" dirty="0"/>
              <a:t>, </a:t>
            </a:r>
            <a:r>
              <a:rPr lang="en-US" sz="2300" dirty="0" err="1"/>
              <a:t>profesionalni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materijalni</a:t>
            </a:r>
            <a:r>
              <a:rPr lang="en-US" sz="2300" dirty="0"/>
              <a:t> </a:t>
            </a:r>
            <a:r>
              <a:rPr lang="en-US" sz="2300" dirty="0" err="1"/>
              <a:t>položaj</a:t>
            </a:r>
            <a:r>
              <a:rPr lang="en-US" sz="2300" dirty="0"/>
              <a:t> </a:t>
            </a:r>
            <a:r>
              <a:rPr lang="en-US" sz="2300" dirty="0" err="1"/>
              <a:t>zaposlenika</a:t>
            </a:r>
            <a:r>
              <a:rPr lang="en-US" sz="2300" dirty="0"/>
              <a:t> u </a:t>
            </a:r>
            <a:r>
              <a:rPr lang="en-US" sz="2300" dirty="0" err="1"/>
              <a:t>Školi</a:t>
            </a:r>
            <a:endParaRPr lang="en-US" sz="2300" dirty="0"/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predmetne pravilnike u pravilu donose resorni ministri</a:t>
            </a:r>
          </a:p>
          <a:p>
            <a:pPr marL="0" marR="0" lvl="0" indent="0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u izrade smo aktivno uključeni u korist svih zaposlenika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dirty="0"/>
              <a:t>- </a:t>
            </a:r>
            <a:r>
              <a:rPr lang="en-US" sz="2300" dirty="0" err="1"/>
              <a:t>Zakon</a:t>
            </a:r>
            <a:r>
              <a:rPr lang="en-US" sz="2300" dirty="0"/>
              <a:t> o </a:t>
            </a:r>
            <a:r>
              <a:rPr lang="en-US" sz="2300" dirty="0" err="1"/>
              <a:t>plaćama</a:t>
            </a:r>
            <a:r>
              <a:rPr lang="en-US" sz="2300" dirty="0"/>
              <a:t> u </a:t>
            </a:r>
            <a:r>
              <a:rPr lang="en-US" sz="2300" dirty="0" err="1"/>
              <a:t>državnoj</a:t>
            </a:r>
            <a:r>
              <a:rPr lang="en-US" sz="2300" dirty="0"/>
              <a:t> </a:t>
            </a:r>
            <a:r>
              <a:rPr lang="en-US" sz="2300" dirty="0" err="1"/>
              <a:t>službi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javnim</a:t>
            </a:r>
            <a:r>
              <a:rPr lang="en-US" sz="2300" dirty="0"/>
              <a:t> </a:t>
            </a:r>
            <a:r>
              <a:rPr lang="en-US" sz="2300" dirty="0" err="1"/>
              <a:t>službama</a:t>
            </a:r>
            <a:r>
              <a:rPr lang="hr-HR" sz="2300" dirty="0"/>
              <a:t> – čl.10. st.11. „ako sindikati ne dostave mišljenje na prijedlog Uredbe u roku od 15 dana, smatra se da su suglasni s prijedlogom”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4257767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C249BA9-5501-DB5A-FD07-27D8847B8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C12901-9FCC-461E-A64A-89B479123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7483BDE-D694-D832-7FD4-93C565BEF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119675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 defTabSz="914400"/>
            <a:r>
              <a:rPr lang="hr-HR" sz="1800" dirty="0"/>
              <a:t>ODNOS KOLEKTIVNIH UGOVORA I</a:t>
            </a:r>
            <a:br>
              <a:rPr lang="hr-HR" sz="1800" dirty="0"/>
            </a:br>
            <a:r>
              <a:rPr lang="hr-HR" sz="1800" dirty="0"/>
              <a:t> PRAVILNIKA O DJELOKRUGU RADA TAJNIKA  TE  </a:t>
            </a:r>
            <a:br>
              <a:rPr lang="hr-HR" sz="1800" dirty="0"/>
            </a:br>
            <a:r>
              <a:rPr lang="hr-HR" sz="1800" dirty="0"/>
              <a:t>ADMINISTRATIVNO TEHNIČKIM I  POMOĆNIM POSLOVIMA KOJI SE OBAVLJAJU</a:t>
            </a:r>
            <a:br>
              <a:rPr lang="hr-HR" sz="1800" dirty="0"/>
            </a:br>
            <a:r>
              <a:rPr lang="hr-HR" sz="1800" dirty="0"/>
              <a:t> U </a:t>
            </a:r>
            <a:r>
              <a:rPr lang="hr-HR" sz="1800" dirty="0" err="1"/>
              <a:t>OSNOVNOj</a:t>
            </a:r>
            <a:r>
              <a:rPr lang="hr-HR" sz="1800" dirty="0"/>
              <a:t> školi/</a:t>
            </a:r>
            <a:r>
              <a:rPr lang="hr-HR" sz="1800" dirty="0" err="1"/>
              <a:t>SREDNJOŠKOLSKoj</a:t>
            </a:r>
            <a:r>
              <a:rPr lang="hr-HR" sz="1800" dirty="0"/>
              <a:t> </a:t>
            </a:r>
            <a:r>
              <a:rPr lang="hr-HR" sz="1800" dirty="0" err="1"/>
              <a:t>USTANOVi</a:t>
            </a:r>
            <a:endParaRPr lang="en-US" sz="18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C35E0-A3E2-47D9-F7EF-72F70E883CA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1340768"/>
            <a:ext cx="9144000" cy="51845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</a:t>
            </a:r>
            <a:r>
              <a:rPr lang="hr-HR" sz="1800" dirty="0"/>
              <a:t>donosi resorni ministar uz obvezu uključivanja Sindikata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NUŽNE IZMJENE I DOPUNE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pojmovi više ne odgovaraju aktima na snazi (koji su iznad Pravilnika)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usklađenje s Uredbom o nazivima radnih mjesta, uvjetima za raspored i koeficijentima za obračun plaće u javnim službama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nema više administrativnog i računovodstvenog referenta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opis poslova se proširio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neopravdane razlike u srednjoškolskim i osnovnoškolskim ustanovama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problematika različitih uvjeta za zapošljavanje referenata u srednjoškolskim i osnovnoškolskim ustanovama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1800" dirty="0"/>
              <a:t>- nužno preispitati uvjete, opis poslova referenata ( nema više ad. i </a:t>
            </a:r>
            <a:r>
              <a:rPr lang="hr-HR" sz="1800" dirty="0" err="1"/>
              <a:t>rač</a:t>
            </a:r>
            <a:r>
              <a:rPr lang="hr-HR" sz="1800" dirty="0"/>
              <a:t>. referenta)</a:t>
            </a:r>
          </a:p>
          <a:p>
            <a:pPr marR="0" lvl="0" algn="just" defTabSz="914400" fontAlgn="auto">
              <a:spcBef>
                <a:spcPts val="1000"/>
              </a:spcBef>
              <a:spcAft>
                <a:spcPts val="0"/>
              </a:spcAft>
              <a:buFontTx/>
              <a:buChar char="-"/>
              <a:tabLst/>
              <a:defRPr/>
            </a:pPr>
            <a:endParaRPr lang="hr-HR" sz="1800" dirty="0"/>
          </a:p>
          <a:p>
            <a:pPr marL="0" marR="0" lvl="0" algn="just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hr-HR" dirty="0">
              <a:solidFill>
                <a:srgbClr val="B17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09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D8B889D-9893-620B-5B61-904F3E1CC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61D207-5764-FFC6-7F00-193604D2D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0B32B1-D6F6-CDA7-C3A8-135261B08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9CB998C-1B2A-5369-C0EC-F99A1ADCA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719833A-3D49-4A92-CB0D-5CA705D40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E135BB5-5E69-E76A-B3F6-3D17E94473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88684" y="0"/>
            <a:ext cx="7202456" cy="126876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 defTabSz="914400"/>
            <a:br>
              <a:rPr lang="hr-HR" sz="1600" dirty="0"/>
            </a:br>
            <a:r>
              <a:rPr lang="hr-HR" sz="1600" dirty="0"/>
              <a:t>ODNOS KOLEKTIVNIH UGOVORA I</a:t>
            </a:r>
            <a:br>
              <a:rPr lang="hr-HR" sz="1600" dirty="0"/>
            </a:br>
            <a:r>
              <a:rPr lang="hr-HR" sz="1600" dirty="0"/>
              <a:t> PRAVILNIKA O DJELOKRUGU RADA TAJNIKA  TE  ADMINISTRATIVNO TEHNIČKIM I  POMOĆNIM POSLOVIMA KOJI SE OBAVLJAJU</a:t>
            </a:r>
            <a:br>
              <a:rPr lang="hr-HR" sz="1600" dirty="0"/>
            </a:br>
            <a:r>
              <a:rPr lang="hr-HR" sz="1600" dirty="0"/>
              <a:t> U OSNOVNOŠKOLSKIM/SREDNJOŠKOLSKIM USTANOVAMA </a:t>
            </a:r>
            <a:endParaRPr lang="en-US" sz="1600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3BB1D-D4A1-6CD3-6D39-721315C5C96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9144000" cy="514468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endParaRPr lang="hr-HR" sz="2300" b="1" dirty="0">
              <a:solidFill>
                <a:srgbClr val="B17E39"/>
              </a:solidFill>
            </a:endParaRP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300" b="1" dirty="0">
                <a:solidFill>
                  <a:srgbClr val="B17E39"/>
                </a:solidFill>
              </a:rPr>
              <a:t>OSNOVNA ŠKOLA </a:t>
            </a:r>
            <a:r>
              <a:rPr lang="hr-HR" sz="2300" dirty="0">
                <a:solidFill>
                  <a:srgbClr val="B17E39"/>
                </a:solidFill>
              </a:rPr>
              <a:t>(Pravilnik iz 2014) </a:t>
            </a: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71E4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- s više od 800 učenika </a:t>
            </a: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71E4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- može zaposliti 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srgbClr val="B17E39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administrativnog ili računovodstvenog </a:t>
            </a: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srgbClr val="B17E39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referenta 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u PUNOM </a:t>
            </a:r>
            <a:r>
              <a:rPr kumimoji="0" lang="hr-H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r.v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.</a:t>
            </a:r>
            <a:endParaRPr lang="hr-HR" sz="2300" b="1" dirty="0">
              <a:solidFill>
                <a:srgbClr val="B17E39"/>
              </a:solidFill>
            </a:endParaRPr>
          </a:p>
          <a:p>
            <a:pPr marL="0" indent="0" algn="just" defTabSz="914400">
              <a:buNone/>
              <a:defRPr/>
            </a:pPr>
            <a:r>
              <a:rPr lang="hr-HR" sz="2300" b="1" dirty="0">
                <a:solidFill>
                  <a:srgbClr val="B17E39"/>
                </a:solidFill>
              </a:rPr>
              <a:t>SREDNJOŠKOLSKA USTANOVA </a:t>
            </a:r>
            <a:r>
              <a:rPr lang="hr-HR" sz="2300" dirty="0">
                <a:solidFill>
                  <a:srgbClr val="B17E39"/>
                </a:solidFill>
              </a:rPr>
              <a:t>(Pravilnik iz 2011)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do 336 učenika i 50 radnika (nema </a:t>
            </a:r>
            <a:r>
              <a:rPr lang="hr-HR" sz="2300" dirty="0">
                <a:solidFill>
                  <a:srgbClr val="B17E39"/>
                </a:solidFill>
              </a:rPr>
              <a:t>administrativnog </a:t>
            </a:r>
            <a:r>
              <a:rPr lang="hr-HR" sz="2100" b="1" dirty="0">
                <a:solidFill>
                  <a:srgbClr val="B17E39"/>
                </a:solidFill>
              </a:rPr>
              <a:t>radnika</a:t>
            </a:r>
            <a:r>
              <a:rPr lang="hr-HR" sz="2100" dirty="0"/>
              <a:t>)</a:t>
            </a:r>
            <a:r>
              <a:rPr lang="hr-HR" sz="2100" dirty="0">
                <a:solidFill>
                  <a:srgbClr val="B17E39"/>
                </a:solidFill>
              </a:rPr>
              <a:t> </a:t>
            </a:r>
            <a:r>
              <a:rPr lang="hr-HR" sz="2100" dirty="0"/>
              <a:t>-</a:t>
            </a:r>
            <a:r>
              <a:rPr lang="hr-HR" sz="2100" dirty="0">
                <a:solidFill>
                  <a:srgbClr val="B17E39"/>
                </a:solidFill>
              </a:rPr>
              <a:t> </a:t>
            </a:r>
            <a:r>
              <a:rPr lang="hr-HR" dirty="0"/>
              <a:t>može zaposliti </a:t>
            </a:r>
            <a:r>
              <a:rPr lang="hr-HR" sz="2300" dirty="0">
                <a:solidFill>
                  <a:srgbClr val="B17E39"/>
                </a:solidFill>
              </a:rPr>
              <a:t>računovodstvenog</a:t>
            </a:r>
            <a:r>
              <a:rPr lang="hr-HR" dirty="0"/>
              <a:t> </a:t>
            </a:r>
            <a:r>
              <a:rPr lang="hr-HR" sz="2100" b="1" dirty="0">
                <a:solidFill>
                  <a:srgbClr val="B17E39"/>
                </a:solidFill>
              </a:rPr>
              <a:t>radnika </a:t>
            </a:r>
            <a:r>
              <a:rPr lang="hr-HR" dirty="0"/>
              <a:t>na POLA </a:t>
            </a:r>
            <a:r>
              <a:rPr lang="hr-HR" dirty="0" err="1"/>
              <a:t>r.v</a:t>
            </a:r>
            <a:r>
              <a:rPr lang="hr-HR" dirty="0"/>
              <a:t>.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s 337 do 600 učenika i 51 do 70 radnika (a </a:t>
            </a:r>
            <a:r>
              <a:rPr lang="hr-HR" u="sng" dirty="0"/>
              <a:t>nema</a:t>
            </a:r>
            <a:r>
              <a:rPr lang="hr-HR" dirty="0"/>
              <a:t> </a:t>
            </a:r>
            <a:r>
              <a:rPr lang="hr-HR" sz="2300" dirty="0">
                <a:solidFill>
                  <a:srgbClr val="B17E39"/>
                </a:solidFill>
              </a:rPr>
              <a:t>administrativnog</a:t>
            </a:r>
            <a:r>
              <a:rPr lang="hr-HR" dirty="0"/>
              <a:t> </a:t>
            </a:r>
            <a:r>
              <a:rPr lang="hr-HR" sz="2300" b="1" dirty="0">
                <a:solidFill>
                  <a:srgbClr val="B17E39"/>
                </a:solidFill>
              </a:rPr>
              <a:t>radnika</a:t>
            </a:r>
            <a:r>
              <a:rPr lang="hr-HR" sz="2100" dirty="0"/>
              <a:t>)</a:t>
            </a:r>
            <a:r>
              <a:rPr lang="hr-HR" dirty="0"/>
              <a:t>  - može zaposliti </a:t>
            </a:r>
            <a:r>
              <a:rPr lang="hr-HR" sz="2300" dirty="0">
                <a:solidFill>
                  <a:srgbClr val="B17E39"/>
                </a:solidFill>
              </a:rPr>
              <a:t>računovodstvenog</a:t>
            </a:r>
            <a:r>
              <a:rPr lang="hr-HR" dirty="0"/>
              <a:t> </a:t>
            </a:r>
            <a:r>
              <a:rPr lang="hr-HR" sz="2300" b="1" dirty="0">
                <a:solidFill>
                  <a:srgbClr val="B17E39"/>
                </a:solidFill>
              </a:rPr>
              <a:t>radnika</a:t>
            </a:r>
            <a:r>
              <a:rPr lang="hr-HR" dirty="0"/>
              <a:t> na PUNO </a:t>
            </a:r>
            <a:r>
              <a:rPr lang="hr-HR" dirty="0" err="1"/>
              <a:t>r.v</a:t>
            </a:r>
            <a:r>
              <a:rPr lang="hr-HR" dirty="0"/>
              <a:t>.</a:t>
            </a:r>
            <a:endParaRPr lang="hr-HR" sz="2300" dirty="0">
              <a:solidFill>
                <a:srgbClr val="B17E39"/>
              </a:solidFill>
            </a:endParaRP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-  s više od 601 učenika i 71 radnika - može zaposliti </a:t>
            </a:r>
            <a:r>
              <a:rPr lang="hr-HR" sz="2300" dirty="0">
                <a:solidFill>
                  <a:srgbClr val="B17E39"/>
                </a:solidFill>
              </a:rPr>
              <a:t>računovodstvenog</a:t>
            </a:r>
            <a:r>
              <a:rPr lang="hr-HR" dirty="0">
                <a:solidFill>
                  <a:srgbClr val="B17E39"/>
                </a:solidFill>
              </a:rPr>
              <a:t> </a:t>
            </a:r>
            <a:r>
              <a:rPr lang="hr-HR" sz="2300" b="1" dirty="0">
                <a:solidFill>
                  <a:srgbClr val="B17E39"/>
                </a:solidFill>
              </a:rPr>
              <a:t>radnika</a:t>
            </a:r>
            <a:r>
              <a:rPr lang="hr-HR" dirty="0">
                <a:solidFill>
                  <a:srgbClr val="B17E39"/>
                </a:solidFill>
              </a:rPr>
              <a:t> </a:t>
            </a:r>
            <a:r>
              <a:rPr lang="hr-HR" sz="2100" dirty="0"/>
              <a:t>na PUNO </a:t>
            </a:r>
            <a:r>
              <a:rPr lang="hr-HR" sz="2100" dirty="0" err="1"/>
              <a:t>r.v</a:t>
            </a:r>
            <a:r>
              <a:rPr lang="hr-HR" sz="2100" dirty="0"/>
              <a:t>.</a:t>
            </a:r>
          </a:p>
          <a:p>
            <a:pPr marR="0" lvl="0" algn="just" defTabSz="914400" fontAlgn="auto">
              <a:spcBef>
                <a:spcPts val="1000"/>
              </a:spcBef>
              <a:spcAft>
                <a:spcPts val="0"/>
              </a:spcAft>
              <a:buFontTx/>
              <a:buChar char="-"/>
              <a:tabLst/>
              <a:defRPr/>
            </a:pPr>
            <a:endParaRPr lang="hr-HR" sz="2100" dirty="0"/>
          </a:p>
          <a:p>
            <a:pPr marL="0" marR="0" lvl="0" algn="just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hr-HR" dirty="0">
              <a:solidFill>
                <a:srgbClr val="B17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682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DEE0906-6FD1-0E5A-FAFA-F4A1A5DB6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BDB74B2-6B9C-FF01-CCBC-E7486B9DF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E7F1AE-F5B1-5D34-5B99-71A7E528D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4E1F2F-A384-AB4B-9A9C-0CE28CB382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DB9FDA-462D-DE8C-4E68-C6A981F5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422" y="1847088"/>
            <a:ext cx="72056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577F460-F388-ED7E-9499-76DB229CD7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3607" y="332656"/>
            <a:ext cx="7202456" cy="72008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 defTabSz="914400"/>
            <a:r>
              <a:rPr lang="hr-HR" dirty="0"/>
              <a:t>DODATAK U ODNOSU NA PRAVILNIK</a:t>
            </a:r>
            <a:br>
              <a:rPr lang="hr-HR" dirty="0"/>
            </a:br>
            <a:endParaRPr lang="en-US" b="0" i="0" kern="1200" cap="all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67E51-A36B-41C0-2F0A-AC2E1790D2D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836712"/>
            <a:ext cx="9144000" cy="568863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dirty="0"/>
              <a:t>        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NESPORNO  potrebno ugovoriti </a:t>
            </a:r>
            <a:r>
              <a:rPr lang="hr-HR" sz="2100" b="1" dirty="0">
                <a:solidFill>
                  <a:srgbClr val="B17E39"/>
                </a:solidFill>
              </a:rPr>
              <a:t>DODATAK</a:t>
            </a:r>
            <a:r>
              <a:rPr lang="hr-HR" sz="2100" dirty="0"/>
              <a:t> za administrativno osoblje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u="sng" dirty="0"/>
              <a:t>- KLJUČNO JE ISPRAVNO ODREDITI KRITERIJE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primjerice NIKAKO NE prema paušalno određenom broju učenika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ZAŠTO?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ustanove s više učenika i/ili radnika imaju pravo na „referente” no mnoge škole ih nisu dobile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samo bi samo dio AD osoblja (po neobjektivnom kriteriju) imalo dodatak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u mnogim JLPS broj učenika kontinuirano pada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populistički zahtjevi u praksi ne prolaze – već viđena praksa (stvaraju pomutnju i gubitak vremena, a zatim čuđenje i prebacivanje odgovornosti) </a:t>
            </a:r>
          </a:p>
          <a:p>
            <a:pPr marL="0" marR="0" lvl="0" indent="0" algn="just" defTabSz="914400" fontAlgn="auto">
              <a:spcBef>
                <a:spcPts val="1000"/>
              </a:spcBef>
              <a:spcAft>
                <a:spcPts val="0"/>
              </a:spcAft>
              <a:buNone/>
              <a:tabLst/>
              <a:defRPr/>
            </a:pPr>
            <a:r>
              <a:rPr lang="hr-HR" sz="2100" dirty="0"/>
              <a:t>- z</a:t>
            </a:r>
            <a:r>
              <a:rPr lang="hr-HR" sz="2100" dirty="0">
                <a:solidFill>
                  <a:prstClr val="white"/>
                </a:solidFill>
                <a:latin typeface="Gill Sans MT" panose="020B0502020104020203"/>
              </a:rPr>
              <a:t>ato je </a:t>
            </a:r>
            <a:r>
              <a:rPr kumimoji="0" lang="hr-HR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nužno predložiti dodatke na pravedan i  konstruktivan način </a:t>
            </a:r>
            <a:endParaRPr lang="hr-HR" sz="2100" dirty="0"/>
          </a:p>
          <a:p>
            <a:pPr marL="0" marR="0" lvl="0" algn="just" defTabSz="914400" fontAlgn="auto">
              <a:spcBef>
                <a:spcPts val="1000"/>
              </a:spcBef>
              <a:spcAft>
                <a:spcPts val="0"/>
              </a:spcAft>
              <a:tabLst/>
              <a:defRPr/>
            </a:pPr>
            <a:endParaRPr lang="hr-HR" dirty="0">
              <a:solidFill>
                <a:srgbClr val="B17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09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0CB9CEEE0C145922841F225323773" ma:contentTypeVersion="7" ma:contentTypeDescription="Create a new document." ma:contentTypeScope="" ma:versionID="b88a7d1f2aed1837ac14c1b9c5a9fbc3">
  <xsd:schema xmlns:xsd="http://www.w3.org/2001/XMLSchema" xmlns:xs="http://www.w3.org/2001/XMLSchema" xmlns:p="http://schemas.microsoft.com/office/2006/metadata/properties" xmlns:ns3="99b7244a-6810-4096-9616-40d926860521" xmlns:ns4="9f6faa98-33e2-4abc-8030-aa5818af1b9d" targetNamespace="http://schemas.microsoft.com/office/2006/metadata/properties" ma:root="true" ma:fieldsID="8b47591856ca213bfdec6112ad6f3978" ns3:_="" ns4:_="">
    <xsd:import namespace="99b7244a-6810-4096-9616-40d926860521"/>
    <xsd:import namespace="9f6faa98-33e2-4abc-8030-aa5818af1b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44a-6810-4096-9616-40d9268605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faa98-33e2-4abc-8030-aa5818af1b9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A679DF-4A96-48BC-899C-7463FB6DDB7C}">
  <ds:schemaRefs>
    <ds:schemaRef ds:uri="http://schemas.microsoft.com/office/infopath/2007/PartnerControls"/>
    <ds:schemaRef ds:uri="http://purl.org/dc/terms/"/>
    <ds:schemaRef ds:uri="99b7244a-6810-4096-9616-40d926860521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9f6faa98-33e2-4abc-8030-aa5818af1b9d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E83AF6C-37AA-4AC8-81E5-3D606F775E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427ADF-0E4B-45B0-B559-DEF2975D63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7244a-6810-4096-9616-40d926860521"/>
    <ds:schemaRef ds:uri="9f6faa98-33e2-4abc-8030-aa5818af1b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16921</TotalTime>
  <Words>2300</Words>
  <Application>Microsoft Office PowerPoint</Application>
  <PresentationFormat>On-screen Show (4:3)</PresentationFormat>
  <Paragraphs>179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Gill Sans MT</vt:lpstr>
      <vt:lpstr>Wingdings</vt:lpstr>
      <vt:lpstr>Gallery</vt:lpstr>
      <vt:lpstr>  IZMJENE I DOPUNE  TKU-a  i  mogućnosti ugovArAnja dodatnih prava  za administrativno/računovodstveno osoblje  granskim kolektivnim ugovorima</vt:lpstr>
      <vt:lpstr>TEMELJNI KOLEKTVINI UGOVOR ZA ZAPOSLENIKE U JAVNIM SLUŽBAMA (TKU)</vt:lpstr>
      <vt:lpstr>TKU</vt:lpstr>
      <vt:lpstr>TKU</vt:lpstr>
      <vt:lpstr>sudjelovanje sindikata  u aktivnostima donošenja propisa</vt:lpstr>
      <vt:lpstr>AKTIVNOST SINDIKATA  U IZRADI PROPISA KLOJI UTJEČU NA POLOŽAJ RADNIKA</vt:lpstr>
      <vt:lpstr>ODNOS KOLEKTIVNIH UGOVORA I  PRAVILNIKA O DJELOKRUGU RADA TAJNIKA  TE   ADMINISTRATIVNO TEHNIČKIM I  POMOĆNIM POSLOVIMA KOJI SE OBAVLJAJU  U OSNOVNOj školi/SREDNJOŠKOLSKoj USTANOVi</vt:lpstr>
      <vt:lpstr> ODNOS KOLEKTIVNIH UGOVORA I  PRAVILNIKA O DJELOKRUGU RADA TAJNIKA  TE  ADMINISTRATIVNO TEHNIČKIM I  POMOĆNIM POSLOVIMA KOJI SE OBAVLJAJU  U OSNOVNOŠKOLSKIM/SREDNJOŠKOLSKIM USTANOVAMA </vt:lpstr>
      <vt:lpstr>DODATAK U ODNOSU NA PRAVILNIK </vt:lpstr>
      <vt:lpstr>DODACI PROPISANI ZAKONOM O PLAĆAMA  NUŽNO JE POZNAVATI PROPISE RADI OSTVARENJA NOVIH PRAVA</vt:lpstr>
      <vt:lpstr>dodatak za rad na programima i projektima IZBRISAN IZ PRIJEDLOGA ZAKONA </vt:lpstr>
      <vt:lpstr>Dodatak za različite oblike organizacije rada</vt:lpstr>
      <vt:lpstr>Dodatak za rad  U IZVANREDNIM RADNIM OKOLNOSTIMA</vt:lpstr>
      <vt:lpstr>Dodatak za rad  U IZVANREDNIM RADNIM OKOLNOSTIMA</vt:lpstr>
      <vt:lpstr>DODATAK ZA RAD U OKOLNOSTIMA KOJE DOVODE U PITANJE REDOVITO OBAVLJANJE POSLOVA</vt:lpstr>
      <vt:lpstr>NOVČANA NAGRADA ZA RADNE REZULTATE  (BONUS)   </vt:lpstr>
      <vt:lpstr>NOVČANA NAGRADA ZA RADNE REZULTATE (BONUS) </vt:lpstr>
      <vt:lpstr> NOVČANA NAGRADA ZA RADNE REZULTATE (BONUS)  kriteriji?</vt:lpstr>
      <vt:lpstr>ZA/KLJUČNO  </vt:lpstr>
      <vt:lpstr>HVALA NA PAŽNJI!  PITANJA…  TU SMO ZA VAS 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ZAŠTITA PRAVA IZ RADNOG ODNOSA</dc:title>
  <dc:creator>Korisnik</dc:creator>
  <cp:lastModifiedBy>Ana Tuskan</cp:lastModifiedBy>
  <cp:revision>417</cp:revision>
  <cp:lastPrinted>2023-10-17T09:19:39Z</cp:lastPrinted>
  <dcterms:created xsi:type="dcterms:W3CDTF">2018-05-06T18:01:29Z</dcterms:created>
  <dcterms:modified xsi:type="dcterms:W3CDTF">2024-11-14T12:22:52Z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0x0101007F10CB9CEEE0C145922841F225323773</vt:lpwstr>
  </property>
</Properties>
</file>